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63" r:id="rId2"/>
    <p:sldId id="270" r:id="rId3"/>
    <p:sldId id="256" r:id="rId4"/>
    <p:sldId id="257" r:id="rId5"/>
    <p:sldId id="258" r:id="rId6"/>
    <p:sldId id="259" r:id="rId7"/>
    <p:sldId id="267" r:id="rId8"/>
    <p:sldId id="260" r:id="rId9"/>
    <p:sldId id="268" r:id="rId10"/>
    <p:sldId id="265" r:id="rId11"/>
    <p:sldId id="269" r:id="rId12"/>
    <p:sldId id="266" r:id="rId13"/>
    <p:sldId id="261" r:id="rId14"/>
    <p:sldId id="271" r:id="rId15"/>
    <p:sldId id="272" r:id="rId16"/>
    <p:sldId id="262" r:id="rId17"/>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719"/>
  </p:normalViewPr>
  <p:slideViewPr>
    <p:cSldViewPr snapToGrid="0">
      <p:cViewPr varScale="1">
        <p:scale>
          <a:sx n="99" d="100"/>
          <a:sy n="99" d="100"/>
        </p:scale>
        <p:origin x="216" y="2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421C6-B28A-5C46-ADA5-8967D35442F7}" type="datetimeFigureOut">
              <a:rPr lang="de-DE" smtClean="0"/>
              <a:t>27.06.24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B647E-635F-564B-A195-786A8718A8F9}" type="slidenum">
              <a:rPr lang="de-DE" smtClean="0"/>
              <a:t>‹Nr.›</a:t>
            </a:fld>
            <a:endParaRPr lang="de-DE"/>
          </a:p>
        </p:txBody>
      </p:sp>
    </p:spTree>
    <p:extLst>
      <p:ext uri="{BB962C8B-B14F-4D97-AF65-F5344CB8AC3E}">
        <p14:creationId xmlns:p14="http://schemas.microsoft.com/office/powerpoint/2010/main" val="326895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Directional</a:t>
            </a:r>
            <a:r>
              <a:rPr lang="de-DE" b="1" dirty="0"/>
              <a:t> </a:t>
            </a:r>
            <a:r>
              <a:rPr lang="de-DE" b="1" dirty="0" err="1"/>
              <a:t>Accuracy</a:t>
            </a:r>
            <a:r>
              <a:rPr lang="de-DE" b="1" dirty="0"/>
              <a:t> (DA)</a:t>
            </a:r>
            <a:r>
              <a:rPr lang="de-DE" dirty="0"/>
              <a:t>: An </a:t>
            </a:r>
            <a:r>
              <a:rPr lang="de-DE" dirty="0" err="1"/>
              <a:t>exceptional</a:t>
            </a:r>
            <a:r>
              <a:rPr lang="de-DE" dirty="0"/>
              <a:t> DA </a:t>
            </a:r>
            <a:r>
              <a:rPr lang="de-DE" dirty="0" err="1"/>
              <a:t>would</a:t>
            </a:r>
            <a:r>
              <a:rPr lang="de-DE" dirty="0"/>
              <a:t> </a:t>
            </a:r>
            <a:r>
              <a:rPr lang="de-DE" dirty="0" err="1"/>
              <a:t>be</a:t>
            </a:r>
            <a:r>
              <a:rPr lang="de-DE" dirty="0"/>
              <a:t> </a:t>
            </a:r>
            <a:r>
              <a:rPr lang="de-DE" dirty="0" err="1"/>
              <a:t>above</a:t>
            </a:r>
            <a:r>
              <a:rPr lang="de-DE" dirty="0"/>
              <a:t> 70%, </a:t>
            </a:r>
            <a:r>
              <a:rPr lang="de-DE" dirty="0" err="1"/>
              <a:t>indicating</a:t>
            </a:r>
            <a:r>
              <a:rPr lang="de-DE" dirty="0"/>
              <a:t> </a:t>
            </a:r>
            <a:r>
              <a:rPr lang="de-DE" dirty="0" err="1"/>
              <a:t>that</a:t>
            </a:r>
            <a:r>
              <a:rPr lang="de-DE" dirty="0"/>
              <a:t> </a:t>
            </a:r>
            <a:r>
              <a:rPr lang="de-DE" dirty="0" err="1"/>
              <a:t>the</a:t>
            </a:r>
            <a:r>
              <a:rPr lang="de-DE" dirty="0"/>
              <a:t> </a:t>
            </a:r>
            <a:r>
              <a:rPr lang="de-DE" dirty="0" err="1"/>
              <a:t>model</a:t>
            </a:r>
            <a:r>
              <a:rPr lang="de-DE" dirty="0"/>
              <a:t> </a:t>
            </a:r>
            <a:r>
              <a:rPr lang="de-DE" dirty="0" err="1"/>
              <a:t>correctly</a:t>
            </a:r>
            <a:r>
              <a:rPr lang="de-DE" dirty="0"/>
              <a:t> </a:t>
            </a:r>
            <a:r>
              <a:rPr lang="de-DE" dirty="0" err="1"/>
              <a:t>predicts</a:t>
            </a:r>
            <a:r>
              <a:rPr lang="de-DE" dirty="0"/>
              <a:t> </a:t>
            </a:r>
            <a:r>
              <a:rPr lang="de-DE" dirty="0" err="1"/>
              <a:t>the</a:t>
            </a:r>
            <a:r>
              <a:rPr lang="de-DE" dirty="0"/>
              <a:t> </a:t>
            </a:r>
            <a:r>
              <a:rPr lang="de-DE" dirty="0" err="1"/>
              <a:t>direction</a:t>
            </a:r>
            <a:r>
              <a:rPr lang="de-DE" dirty="0"/>
              <a:t> </a:t>
            </a:r>
            <a:r>
              <a:rPr lang="de-DE" dirty="0" err="1"/>
              <a:t>of</a:t>
            </a:r>
            <a:r>
              <a:rPr lang="de-DE" dirty="0"/>
              <a:t> </a:t>
            </a:r>
            <a:r>
              <a:rPr lang="de-DE" dirty="0" err="1"/>
              <a:t>price</a:t>
            </a:r>
            <a:r>
              <a:rPr lang="de-DE" dirty="0"/>
              <a:t> </a:t>
            </a:r>
            <a:r>
              <a:rPr lang="de-DE" dirty="0" err="1"/>
              <a:t>movement</a:t>
            </a:r>
            <a:r>
              <a:rPr lang="de-DE" dirty="0"/>
              <a:t> </a:t>
            </a:r>
            <a:r>
              <a:rPr lang="de-DE" dirty="0" err="1"/>
              <a:t>more</a:t>
            </a:r>
            <a:r>
              <a:rPr lang="de-DE" dirty="0"/>
              <a:t> </a:t>
            </a:r>
            <a:r>
              <a:rPr lang="de-DE" dirty="0" err="1"/>
              <a:t>than</a:t>
            </a:r>
            <a:r>
              <a:rPr lang="de-DE" dirty="0"/>
              <a:t> 70% </a:t>
            </a:r>
            <a:r>
              <a:rPr lang="de-DE" dirty="0" err="1"/>
              <a:t>of</a:t>
            </a:r>
            <a:r>
              <a:rPr lang="de-DE" dirty="0"/>
              <a:t> </a:t>
            </a:r>
            <a:r>
              <a:rPr lang="de-DE" dirty="0" err="1"/>
              <a:t>the</a:t>
            </a:r>
            <a:r>
              <a:rPr lang="de-DE" dirty="0"/>
              <a:t> time.</a:t>
            </a:r>
          </a:p>
          <a:p>
            <a:r>
              <a:rPr lang="de-DE" b="1" dirty="0"/>
              <a:t>Mean Absolute Error (MAE)</a:t>
            </a:r>
            <a:r>
              <a:rPr lang="de-DE" dirty="0"/>
              <a:t>: An </a:t>
            </a:r>
            <a:r>
              <a:rPr lang="de-DE" dirty="0" err="1"/>
              <a:t>exceptional</a:t>
            </a:r>
            <a:r>
              <a:rPr lang="de-DE" dirty="0"/>
              <a:t> MAE </a:t>
            </a:r>
            <a:r>
              <a:rPr lang="de-DE" dirty="0" err="1"/>
              <a:t>would</a:t>
            </a:r>
            <a:r>
              <a:rPr lang="de-DE" dirty="0"/>
              <a:t> </a:t>
            </a:r>
            <a:r>
              <a:rPr lang="de-DE" dirty="0" err="1"/>
              <a:t>be</a:t>
            </a:r>
            <a:r>
              <a:rPr lang="de-DE" dirty="0"/>
              <a:t> </a:t>
            </a:r>
            <a:r>
              <a:rPr lang="de-DE" dirty="0" err="1"/>
              <a:t>less</a:t>
            </a:r>
            <a:r>
              <a:rPr lang="de-DE" dirty="0"/>
              <a:t> </a:t>
            </a:r>
            <a:r>
              <a:rPr lang="de-DE" dirty="0" err="1"/>
              <a:t>than</a:t>
            </a:r>
            <a:r>
              <a:rPr lang="de-DE" dirty="0"/>
              <a:t> 1% </a:t>
            </a:r>
            <a:r>
              <a:rPr lang="de-DE" dirty="0" err="1"/>
              <a:t>of</a:t>
            </a:r>
            <a:r>
              <a:rPr lang="de-DE" dirty="0"/>
              <a:t> </a:t>
            </a:r>
            <a:r>
              <a:rPr lang="de-DE" dirty="0" err="1"/>
              <a:t>the</a:t>
            </a:r>
            <a:r>
              <a:rPr lang="de-DE" dirty="0"/>
              <a:t> </a:t>
            </a:r>
            <a:r>
              <a:rPr lang="de-DE" dirty="0" err="1"/>
              <a:t>average</a:t>
            </a:r>
            <a:r>
              <a:rPr lang="de-DE" dirty="0"/>
              <a:t> stock </a:t>
            </a:r>
            <a:r>
              <a:rPr lang="de-DE" dirty="0" err="1"/>
              <a:t>price</a:t>
            </a:r>
            <a:r>
              <a:rPr lang="de-DE" dirty="0"/>
              <a:t>. </a:t>
            </a:r>
            <a:r>
              <a:rPr lang="de-DE" dirty="0" err="1"/>
              <a:t>For</a:t>
            </a:r>
            <a:r>
              <a:rPr lang="de-DE" dirty="0"/>
              <a:t> </a:t>
            </a:r>
            <a:r>
              <a:rPr lang="de-DE" dirty="0" err="1"/>
              <a:t>example</a:t>
            </a:r>
            <a:r>
              <a:rPr lang="de-DE" dirty="0"/>
              <a:t>, </a:t>
            </a:r>
            <a:r>
              <a:rPr lang="de-DE" dirty="0" err="1"/>
              <a:t>if</a:t>
            </a:r>
            <a:r>
              <a:rPr lang="de-DE" dirty="0"/>
              <a:t> </a:t>
            </a:r>
            <a:r>
              <a:rPr lang="de-DE" dirty="0" err="1"/>
              <a:t>the</a:t>
            </a:r>
            <a:r>
              <a:rPr lang="de-DE" dirty="0"/>
              <a:t> stock </a:t>
            </a:r>
            <a:r>
              <a:rPr lang="de-DE" dirty="0" err="1"/>
              <a:t>price</a:t>
            </a:r>
            <a:r>
              <a:rPr lang="de-DE" dirty="0"/>
              <a:t> </a:t>
            </a:r>
            <a:r>
              <a:rPr lang="de-DE" dirty="0" err="1"/>
              <a:t>is</a:t>
            </a:r>
            <a:r>
              <a:rPr lang="de-DE" dirty="0"/>
              <a:t> </a:t>
            </a:r>
            <a:r>
              <a:rPr lang="de-DE" dirty="0" err="1"/>
              <a:t>typically</a:t>
            </a:r>
            <a:r>
              <a:rPr lang="de-DE" dirty="0"/>
              <a:t> </a:t>
            </a:r>
            <a:r>
              <a:rPr lang="de-DE" dirty="0" err="1"/>
              <a:t>around</a:t>
            </a:r>
            <a:r>
              <a:rPr lang="de-DE" dirty="0"/>
              <a:t> $150, an MAE </a:t>
            </a:r>
            <a:r>
              <a:rPr lang="de-DE" dirty="0" err="1"/>
              <a:t>of</a:t>
            </a:r>
            <a:r>
              <a:rPr lang="de-DE" dirty="0"/>
              <a:t> </a:t>
            </a:r>
            <a:r>
              <a:rPr lang="de-DE" dirty="0" err="1"/>
              <a:t>less</a:t>
            </a:r>
            <a:r>
              <a:rPr lang="de-DE" dirty="0"/>
              <a:t> </a:t>
            </a:r>
            <a:r>
              <a:rPr lang="de-DE" dirty="0" err="1"/>
              <a:t>than</a:t>
            </a:r>
            <a:r>
              <a:rPr lang="de-DE" dirty="0"/>
              <a:t> $1.5 </a:t>
            </a:r>
            <a:r>
              <a:rPr lang="de-DE" dirty="0" err="1"/>
              <a:t>would</a:t>
            </a:r>
            <a:r>
              <a:rPr lang="de-DE" dirty="0"/>
              <a:t> </a:t>
            </a:r>
            <a:r>
              <a:rPr lang="de-DE" dirty="0" err="1"/>
              <a:t>be</a:t>
            </a:r>
            <a:r>
              <a:rPr lang="de-DE" dirty="0"/>
              <a:t> </a:t>
            </a:r>
            <a:r>
              <a:rPr lang="de-DE" dirty="0" err="1"/>
              <a:t>exceptional</a:t>
            </a:r>
            <a:r>
              <a:rPr lang="de-DE" dirty="0"/>
              <a:t>.</a:t>
            </a:r>
          </a:p>
        </p:txBody>
      </p:sp>
      <p:sp>
        <p:nvSpPr>
          <p:cNvPr id="4" name="Foliennummernplatzhalter 3"/>
          <p:cNvSpPr>
            <a:spLocks noGrp="1"/>
          </p:cNvSpPr>
          <p:nvPr>
            <p:ph type="sldNum" sz="quarter" idx="5"/>
          </p:nvPr>
        </p:nvSpPr>
        <p:spPr/>
        <p:txBody>
          <a:bodyPr/>
          <a:lstStyle/>
          <a:p>
            <a:fld id="{E3AB647E-635F-564B-A195-786A8718A8F9}" type="slidenum">
              <a:rPr lang="de-DE" smtClean="0"/>
              <a:t>2</a:t>
            </a:fld>
            <a:endParaRPr lang="de-DE"/>
          </a:p>
        </p:txBody>
      </p:sp>
    </p:spTree>
    <p:extLst>
      <p:ext uri="{BB962C8B-B14F-4D97-AF65-F5344CB8AC3E}">
        <p14:creationId xmlns:p14="http://schemas.microsoft.com/office/powerpoint/2010/main" val="363813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a:t>LSTM</a:t>
            </a:r>
            <a:r>
              <a:rPr lang="de-DE" dirty="0"/>
              <a:t>s </a:t>
            </a:r>
            <a:r>
              <a:rPr lang="de-DE" dirty="0" err="1"/>
              <a:t>have</a:t>
            </a:r>
            <a:r>
              <a:rPr lang="de-DE" dirty="0"/>
              <a:t> </a:t>
            </a:r>
            <a:r>
              <a:rPr lang="de-DE" dirty="0" err="1"/>
              <a:t>connections</a:t>
            </a:r>
            <a:r>
              <a:rPr lang="de-DE" dirty="0"/>
              <a:t> </a:t>
            </a:r>
            <a:r>
              <a:rPr lang="de-DE" dirty="0" err="1"/>
              <a:t>that</a:t>
            </a:r>
            <a:r>
              <a:rPr lang="de-DE" dirty="0"/>
              <a:t> </a:t>
            </a:r>
            <a:r>
              <a:rPr lang="de-DE" dirty="0" err="1"/>
              <a:t>allow</a:t>
            </a:r>
            <a:r>
              <a:rPr lang="de-DE" dirty="0"/>
              <a:t> </a:t>
            </a:r>
            <a:r>
              <a:rPr lang="de-DE" dirty="0" err="1"/>
              <a:t>them</a:t>
            </a:r>
            <a:r>
              <a:rPr lang="de-DE" dirty="0"/>
              <a:t> </a:t>
            </a:r>
            <a:r>
              <a:rPr lang="de-DE" dirty="0" err="1"/>
              <a:t>to</a:t>
            </a:r>
            <a:r>
              <a:rPr lang="de-DE" dirty="0"/>
              <a:t> </a:t>
            </a:r>
            <a:r>
              <a:rPr lang="de-DE" dirty="0" err="1"/>
              <a:t>maintain</a:t>
            </a:r>
            <a:r>
              <a:rPr lang="de-DE" dirty="0"/>
              <a:t> and </a:t>
            </a:r>
            <a:r>
              <a:rPr lang="de-DE" dirty="0" err="1"/>
              <a:t>utilize</a:t>
            </a:r>
            <a:r>
              <a:rPr lang="de-DE" dirty="0"/>
              <a:t> </a:t>
            </a:r>
            <a:r>
              <a:rPr lang="de-DE" dirty="0" err="1"/>
              <a:t>information</a:t>
            </a:r>
            <a:r>
              <a:rPr lang="de-DE" dirty="0"/>
              <a:t> </a:t>
            </a:r>
            <a:r>
              <a:rPr lang="de-DE" dirty="0" err="1"/>
              <a:t>from</a:t>
            </a:r>
            <a:r>
              <a:rPr lang="de-DE" dirty="0"/>
              <a:t> </a:t>
            </a:r>
            <a:r>
              <a:rPr lang="de-DE" dirty="0" err="1"/>
              <a:t>previous</a:t>
            </a:r>
            <a:r>
              <a:rPr lang="de-DE" dirty="0"/>
              <a:t> time </a:t>
            </a:r>
            <a:r>
              <a:rPr lang="de-DE" dirty="0" err="1"/>
              <a:t>steps</a:t>
            </a:r>
            <a:r>
              <a:rPr lang="de-DE" dirty="0"/>
              <a:t>, </a:t>
            </a:r>
            <a:r>
              <a:rPr lang="de-DE" dirty="0" err="1"/>
              <a:t>making</a:t>
            </a:r>
            <a:r>
              <a:rPr lang="de-DE" dirty="0"/>
              <a:t> </a:t>
            </a:r>
            <a:r>
              <a:rPr lang="de-DE" dirty="0" err="1"/>
              <a:t>them</a:t>
            </a:r>
            <a:r>
              <a:rPr lang="de-DE" dirty="0"/>
              <a:t> </a:t>
            </a:r>
            <a:r>
              <a:rPr lang="de-DE" dirty="0" err="1"/>
              <a:t>effective</a:t>
            </a:r>
            <a:r>
              <a:rPr lang="de-DE" dirty="0"/>
              <a:t> at </a:t>
            </a:r>
            <a:r>
              <a:rPr lang="de-DE" dirty="0" err="1"/>
              <a:t>capturing</a:t>
            </a:r>
            <a:r>
              <a:rPr lang="de-DE" dirty="0"/>
              <a:t> temporal </a:t>
            </a:r>
            <a:r>
              <a:rPr lang="de-DE" dirty="0" err="1"/>
              <a:t>dependencies</a:t>
            </a:r>
            <a:r>
              <a:rPr lang="de-DE" dirty="0"/>
              <a:t> in </a:t>
            </a:r>
            <a:r>
              <a:rPr lang="de-DE" dirty="0" err="1"/>
              <a:t>sequential</a:t>
            </a:r>
            <a:r>
              <a:rPr lang="de-DE" dirty="0"/>
              <a:t> </a:t>
            </a:r>
            <a:r>
              <a:rPr lang="de-DE" dirty="0" err="1"/>
              <a:t>data</a:t>
            </a:r>
            <a:endParaRPr lang="de-DE" dirty="0"/>
          </a:p>
          <a:p>
            <a:r>
              <a:rPr lang="de-DE" dirty="0"/>
              <a:t>A </a:t>
            </a:r>
            <a:r>
              <a:rPr lang="de-DE" dirty="0" err="1"/>
              <a:t>Recurrent</a:t>
            </a:r>
            <a:r>
              <a:rPr lang="de-DE" dirty="0"/>
              <a:t> </a:t>
            </a:r>
            <a:r>
              <a:rPr lang="de-DE" dirty="0" err="1"/>
              <a:t>Neural</a:t>
            </a:r>
            <a:r>
              <a:rPr lang="de-DE" dirty="0"/>
              <a:t> Network (</a:t>
            </a:r>
            <a:r>
              <a:rPr lang="de-DE" b="1" dirty="0"/>
              <a:t>RNN</a:t>
            </a:r>
            <a:r>
              <a:rPr lang="de-DE" dirty="0"/>
              <a:t>) </a:t>
            </a:r>
            <a:r>
              <a:rPr lang="de-DE" dirty="0" err="1"/>
              <a:t>is</a:t>
            </a:r>
            <a:r>
              <a:rPr lang="de-DE" dirty="0"/>
              <a:t> a </a:t>
            </a:r>
            <a:r>
              <a:rPr lang="de-DE" dirty="0" err="1"/>
              <a:t>class</a:t>
            </a:r>
            <a:r>
              <a:rPr lang="de-DE" dirty="0"/>
              <a:t> </a:t>
            </a:r>
            <a:r>
              <a:rPr lang="de-DE" dirty="0" err="1"/>
              <a:t>of</a:t>
            </a:r>
            <a:r>
              <a:rPr lang="de-DE" dirty="0"/>
              <a:t> </a:t>
            </a:r>
            <a:r>
              <a:rPr lang="de-DE" dirty="0" err="1"/>
              <a:t>artificial</a:t>
            </a:r>
            <a:r>
              <a:rPr lang="de-DE" dirty="0"/>
              <a:t> </a:t>
            </a:r>
            <a:r>
              <a:rPr lang="de-DE" dirty="0" err="1"/>
              <a:t>neural</a:t>
            </a:r>
            <a:r>
              <a:rPr lang="de-DE" dirty="0"/>
              <a:t> </a:t>
            </a:r>
            <a:r>
              <a:rPr lang="de-DE" dirty="0" err="1"/>
              <a:t>networks</a:t>
            </a:r>
            <a:r>
              <a:rPr lang="de-DE" dirty="0"/>
              <a:t> </a:t>
            </a:r>
            <a:r>
              <a:rPr lang="de-DE" dirty="0" err="1"/>
              <a:t>designed</a:t>
            </a:r>
            <a:r>
              <a:rPr lang="de-DE" dirty="0"/>
              <a:t> </a:t>
            </a:r>
            <a:r>
              <a:rPr lang="de-DE" dirty="0" err="1"/>
              <a:t>to</a:t>
            </a:r>
            <a:r>
              <a:rPr lang="de-DE" dirty="0"/>
              <a:t> </a:t>
            </a:r>
            <a:r>
              <a:rPr lang="de-DE" dirty="0" err="1"/>
              <a:t>recognize</a:t>
            </a:r>
            <a:r>
              <a:rPr lang="de-DE" dirty="0"/>
              <a:t> </a:t>
            </a:r>
            <a:r>
              <a:rPr lang="de-DE" dirty="0" err="1"/>
              <a:t>patterns</a:t>
            </a:r>
            <a:r>
              <a:rPr lang="de-DE" dirty="0"/>
              <a:t> in </a:t>
            </a:r>
            <a:r>
              <a:rPr lang="de-DE" dirty="0" err="1"/>
              <a:t>sequences</a:t>
            </a:r>
            <a:r>
              <a:rPr lang="de-DE" dirty="0"/>
              <a:t> </a:t>
            </a:r>
            <a:r>
              <a:rPr lang="de-DE" dirty="0" err="1"/>
              <a:t>of</a:t>
            </a:r>
            <a:r>
              <a:rPr lang="de-DE" dirty="0"/>
              <a:t> </a:t>
            </a:r>
            <a:r>
              <a:rPr lang="de-DE" dirty="0" err="1"/>
              <a:t>data</a:t>
            </a:r>
            <a:r>
              <a:rPr lang="de-DE" dirty="0"/>
              <a:t>, such </a:t>
            </a:r>
            <a:r>
              <a:rPr lang="de-DE" dirty="0" err="1"/>
              <a:t>as</a:t>
            </a:r>
            <a:r>
              <a:rPr lang="de-DE" dirty="0"/>
              <a:t> time </a:t>
            </a:r>
            <a:r>
              <a:rPr lang="de-DE" dirty="0" err="1"/>
              <a:t>series</a:t>
            </a:r>
            <a:endParaRPr lang="de-DE" dirty="0"/>
          </a:p>
        </p:txBody>
      </p:sp>
      <p:sp>
        <p:nvSpPr>
          <p:cNvPr id="4" name="Foliennummernplatzhalter 3"/>
          <p:cNvSpPr>
            <a:spLocks noGrp="1"/>
          </p:cNvSpPr>
          <p:nvPr>
            <p:ph type="sldNum" sz="quarter" idx="5"/>
          </p:nvPr>
        </p:nvSpPr>
        <p:spPr/>
        <p:txBody>
          <a:bodyPr/>
          <a:lstStyle/>
          <a:p>
            <a:fld id="{E3AB647E-635F-564B-A195-786A8718A8F9}" type="slidenum">
              <a:rPr lang="de-DE" smtClean="0"/>
              <a:t>4</a:t>
            </a:fld>
            <a:endParaRPr lang="de-DE"/>
          </a:p>
        </p:txBody>
      </p:sp>
    </p:spTree>
    <p:extLst>
      <p:ext uri="{BB962C8B-B14F-4D97-AF65-F5344CB8AC3E}">
        <p14:creationId xmlns:p14="http://schemas.microsoft.com/office/powerpoint/2010/main" val="137794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err="1"/>
              <a:t>Directional</a:t>
            </a:r>
            <a:r>
              <a:rPr lang="de-DE" b="1" dirty="0"/>
              <a:t> </a:t>
            </a:r>
            <a:r>
              <a:rPr lang="de-DE" b="1" dirty="0" err="1"/>
              <a:t>Accuracy</a:t>
            </a:r>
            <a:r>
              <a:rPr lang="de-DE" b="1" dirty="0"/>
              <a:t> (DA)</a:t>
            </a:r>
            <a:r>
              <a:rPr lang="de-DE" dirty="0"/>
              <a:t>: An </a:t>
            </a:r>
            <a:r>
              <a:rPr lang="de-DE" dirty="0" err="1"/>
              <a:t>exceptional</a:t>
            </a:r>
            <a:r>
              <a:rPr lang="de-DE" dirty="0"/>
              <a:t> DA </a:t>
            </a:r>
            <a:r>
              <a:rPr lang="de-DE" dirty="0" err="1"/>
              <a:t>would</a:t>
            </a:r>
            <a:r>
              <a:rPr lang="de-DE" dirty="0"/>
              <a:t> </a:t>
            </a:r>
            <a:r>
              <a:rPr lang="de-DE" dirty="0" err="1"/>
              <a:t>be</a:t>
            </a:r>
            <a:r>
              <a:rPr lang="de-DE" dirty="0"/>
              <a:t> </a:t>
            </a:r>
            <a:r>
              <a:rPr lang="de-DE" dirty="0" err="1"/>
              <a:t>above</a:t>
            </a:r>
            <a:r>
              <a:rPr lang="de-DE" dirty="0"/>
              <a:t> 70%, </a:t>
            </a:r>
            <a:r>
              <a:rPr lang="de-DE" dirty="0" err="1"/>
              <a:t>indicating</a:t>
            </a:r>
            <a:r>
              <a:rPr lang="de-DE" dirty="0"/>
              <a:t> </a:t>
            </a:r>
            <a:r>
              <a:rPr lang="de-DE" dirty="0" err="1"/>
              <a:t>that</a:t>
            </a:r>
            <a:r>
              <a:rPr lang="de-DE" dirty="0"/>
              <a:t> </a:t>
            </a:r>
            <a:r>
              <a:rPr lang="de-DE" dirty="0" err="1"/>
              <a:t>the</a:t>
            </a:r>
            <a:r>
              <a:rPr lang="de-DE" dirty="0"/>
              <a:t> </a:t>
            </a:r>
            <a:r>
              <a:rPr lang="de-DE" dirty="0" err="1"/>
              <a:t>model</a:t>
            </a:r>
            <a:r>
              <a:rPr lang="de-DE" dirty="0"/>
              <a:t> </a:t>
            </a:r>
            <a:r>
              <a:rPr lang="de-DE" dirty="0" err="1"/>
              <a:t>correctly</a:t>
            </a:r>
            <a:r>
              <a:rPr lang="de-DE" dirty="0"/>
              <a:t> </a:t>
            </a:r>
            <a:r>
              <a:rPr lang="de-DE" dirty="0" err="1"/>
              <a:t>predicts</a:t>
            </a:r>
            <a:r>
              <a:rPr lang="de-DE" dirty="0"/>
              <a:t> </a:t>
            </a:r>
            <a:r>
              <a:rPr lang="de-DE" dirty="0" err="1"/>
              <a:t>the</a:t>
            </a:r>
            <a:r>
              <a:rPr lang="de-DE" dirty="0"/>
              <a:t> </a:t>
            </a:r>
            <a:r>
              <a:rPr lang="de-DE" dirty="0" err="1"/>
              <a:t>direction</a:t>
            </a:r>
            <a:r>
              <a:rPr lang="de-DE" dirty="0"/>
              <a:t> </a:t>
            </a:r>
            <a:r>
              <a:rPr lang="de-DE" dirty="0" err="1"/>
              <a:t>of</a:t>
            </a:r>
            <a:r>
              <a:rPr lang="de-DE" dirty="0"/>
              <a:t> </a:t>
            </a:r>
            <a:r>
              <a:rPr lang="de-DE" dirty="0" err="1"/>
              <a:t>price</a:t>
            </a:r>
            <a:r>
              <a:rPr lang="de-DE" dirty="0"/>
              <a:t> </a:t>
            </a:r>
            <a:r>
              <a:rPr lang="de-DE" dirty="0" err="1"/>
              <a:t>movement</a:t>
            </a:r>
            <a:r>
              <a:rPr lang="de-DE" dirty="0"/>
              <a:t> </a:t>
            </a:r>
            <a:r>
              <a:rPr lang="de-DE" dirty="0" err="1"/>
              <a:t>more</a:t>
            </a:r>
            <a:r>
              <a:rPr lang="de-DE" dirty="0"/>
              <a:t> </a:t>
            </a:r>
            <a:r>
              <a:rPr lang="de-DE" dirty="0" err="1"/>
              <a:t>than</a:t>
            </a:r>
            <a:r>
              <a:rPr lang="de-DE" dirty="0"/>
              <a:t> 70% </a:t>
            </a:r>
            <a:r>
              <a:rPr lang="de-DE" dirty="0" err="1"/>
              <a:t>of</a:t>
            </a:r>
            <a:r>
              <a:rPr lang="de-DE" dirty="0"/>
              <a:t> </a:t>
            </a:r>
            <a:r>
              <a:rPr lang="de-DE" dirty="0" err="1"/>
              <a:t>the</a:t>
            </a:r>
            <a:r>
              <a:rPr lang="de-DE" dirty="0"/>
              <a:t> time.</a:t>
            </a:r>
          </a:p>
          <a:p>
            <a:r>
              <a:rPr lang="de-DE" b="1" dirty="0"/>
              <a:t>Mean Absolute Error (MAE)</a:t>
            </a:r>
            <a:r>
              <a:rPr lang="de-DE" dirty="0"/>
              <a:t>: An </a:t>
            </a:r>
            <a:r>
              <a:rPr lang="de-DE" dirty="0" err="1"/>
              <a:t>exceptional</a:t>
            </a:r>
            <a:r>
              <a:rPr lang="de-DE" dirty="0"/>
              <a:t> MAE </a:t>
            </a:r>
            <a:r>
              <a:rPr lang="de-DE" dirty="0" err="1"/>
              <a:t>would</a:t>
            </a:r>
            <a:r>
              <a:rPr lang="de-DE" dirty="0"/>
              <a:t> </a:t>
            </a:r>
            <a:r>
              <a:rPr lang="de-DE" dirty="0" err="1"/>
              <a:t>be</a:t>
            </a:r>
            <a:r>
              <a:rPr lang="de-DE" dirty="0"/>
              <a:t> </a:t>
            </a:r>
            <a:r>
              <a:rPr lang="de-DE" dirty="0" err="1"/>
              <a:t>less</a:t>
            </a:r>
            <a:r>
              <a:rPr lang="de-DE" dirty="0"/>
              <a:t> </a:t>
            </a:r>
            <a:r>
              <a:rPr lang="de-DE" dirty="0" err="1"/>
              <a:t>than</a:t>
            </a:r>
            <a:r>
              <a:rPr lang="de-DE" dirty="0"/>
              <a:t> 1% </a:t>
            </a:r>
            <a:r>
              <a:rPr lang="de-DE" dirty="0" err="1"/>
              <a:t>of</a:t>
            </a:r>
            <a:r>
              <a:rPr lang="de-DE" dirty="0"/>
              <a:t> </a:t>
            </a:r>
            <a:r>
              <a:rPr lang="de-DE" dirty="0" err="1"/>
              <a:t>the</a:t>
            </a:r>
            <a:r>
              <a:rPr lang="de-DE" dirty="0"/>
              <a:t> </a:t>
            </a:r>
            <a:r>
              <a:rPr lang="de-DE" dirty="0" err="1"/>
              <a:t>average</a:t>
            </a:r>
            <a:r>
              <a:rPr lang="de-DE" dirty="0"/>
              <a:t> stock </a:t>
            </a:r>
            <a:r>
              <a:rPr lang="de-DE" dirty="0" err="1"/>
              <a:t>price</a:t>
            </a:r>
            <a:r>
              <a:rPr lang="de-DE" dirty="0"/>
              <a:t>. </a:t>
            </a:r>
            <a:r>
              <a:rPr lang="de-DE" dirty="0" err="1"/>
              <a:t>For</a:t>
            </a:r>
            <a:r>
              <a:rPr lang="de-DE" dirty="0"/>
              <a:t> </a:t>
            </a:r>
            <a:r>
              <a:rPr lang="de-DE" dirty="0" err="1"/>
              <a:t>example</a:t>
            </a:r>
            <a:r>
              <a:rPr lang="de-DE" dirty="0"/>
              <a:t>, </a:t>
            </a:r>
            <a:r>
              <a:rPr lang="de-DE" dirty="0" err="1"/>
              <a:t>if</a:t>
            </a:r>
            <a:r>
              <a:rPr lang="de-DE" dirty="0"/>
              <a:t> </a:t>
            </a:r>
            <a:r>
              <a:rPr lang="de-DE" dirty="0" err="1"/>
              <a:t>the</a:t>
            </a:r>
            <a:r>
              <a:rPr lang="de-DE" dirty="0"/>
              <a:t> stock </a:t>
            </a:r>
            <a:r>
              <a:rPr lang="de-DE" dirty="0" err="1"/>
              <a:t>price</a:t>
            </a:r>
            <a:r>
              <a:rPr lang="de-DE" dirty="0"/>
              <a:t> </a:t>
            </a:r>
            <a:r>
              <a:rPr lang="de-DE" dirty="0" err="1"/>
              <a:t>is</a:t>
            </a:r>
            <a:r>
              <a:rPr lang="de-DE" dirty="0"/>
              <a:t> </a:t>
            </a:r>
            <a:r>
              <a:rPr lang="de-DE" dirty="0" err="1"/>
              <a:t>typically</a:t>
            </a:r>
            <a:r>
              <a:rPr lang="de-DE" dirty="0"/>
              <a:t> </a:t>
            </a:r>
            <a:r>
              <a:rPr lang="de-DE" dirty="0" err="1"/>
              <a:t>around</a:t>
            </a:r>
            <a:r>
              <a:rPr lang="de-DE" dirty="0"/>
              <a:t> $150, an MAE </a:t>
            </a:r>
            <a:r>
              <a:rPr lang="de-DE" dirty="0" err="1"/>
              <a:t>of</a:t>
            </a:r>
            <a:r>
              <a:rPr lang="de-DE" dirty="0"/>
              <a:t> </a:t>
            </a:r>
            <a:r>
              <a:rPr lang="de-DE" dirty="0" err="1"/>
              <a:t>less</a:t>
            </a:r>
            <a:r>
              <a:rPr lang="de-DE" dirty="0"/>
              <a:t> </a:t>
            </a:r>
            <a:r>
              <a:rPr lang="de-DE" dirty="0" err="1"/>
              <a:t>than</a:t>
            </a:r>
            <a:r>
              <a:rPr lang="de-DE" dirty="0"/>
              <a:t> $1.5 </a:t>
            </a:r>
            <a:r>
              <a:rPr lang="de-DE" dirty="0" err="1"/>
              <a:t>would</a:t>
            </a:r>
            <a:r>
              <a:rPr lang="de-DE" dirty="0"/>
              <a:t> </a:t>
            </a:r>
            <a:r>
              <a:rPr lang="de-DE" dirty="0" err="1"/>
              <a:t>be</a:t>
            </a:r>
            <a:r>
              <a:rPr lang="de-DE" dirty="0"/>
              <a:t> </a:t>
            </a:r>
            <a:r>
              <a:rPr lang="de-DE" dirty="0" err="1"/>
              <a:t>exceptional</a:t>
            </a:r>
            <a:r>
              <a:rPr lang="de-DE" dirty="0"/>
              <a:t>.</a:t>
            </a:r>
          </a:p>
        </p:txBody>
      </p:sp>
      <p:sp>
        <p:nvSpPr>
          <p:cNvPr id="4" name="Foliennummernplatzhalter 3"/>
          <p:cNvSpPr>
            <a:spLocks noGrp="1"/>
          </p:cNvSpPr>
          <p:nvPr>
            <p:ph type="sldNum" sz="quarter" idx="5"/>
          </p:nvPr>
        </p:nvSpPr>
        <p:spPr/>
        <p:txBody>
          <a:bodyPr/>
          <a:lstStyle/>
          <a:p>
            <a:fld id="{E3AB647E-635F-564B-A195-786A8718A8F9}" type="slidenum">
              <a:rPr lang="de-DE" smtClean="0"/>
              <a:t>5</a:t>
            </a:fld>
            <a:endParaRPr lang="de-DE"/>
          </a:p>
        </p:txBody>
      </p:sp>
    </p:spTree>
    <p:extLst>
      <p:ext uri="{BB962C8B-B14F-4D97-AF65-F5344CB8AC3E}">
        <p14:creationId xmlns:p14="http://schemas.microsoft.com/office/powerpoint/2010/main" val="254468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3AB647E-635F-564B-A195-786A8718A8F9}" type="slidenum">
              <a:rPr lang="de-DE" smtClean="0"/>
              <a:t>7</a:t>
            </a:fld>
            <a:endParaRPr lang="de-DE"/>
          </a:p>
        </p:txBody>
      </p:sp>
    </p:spTree>
    <p:extLst>
      <p:ext uri="{BB962C8B-B14F-4D97-AF65-F5344CB8AC3E}">
        <p14:creationId xmlns:p14="http://schemas.microsoft.com/office/powerpoint/2010/main" val="227380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3AB647E-635F-564B-A195-786A8718A8F9}" type="slidenum">
              <a:rPr lang="de-DE" smtClean="0"/>
              <a:t>15</a:t>
            </a:fld>
            <a:endParaRPr lang="de-DE"/>
          </a:p>
        </p:txBody>
      </p:sp>
    </p:spTree>
    <p:extLst>
      <p:ext uri="{BB962C8B-B14F-4D97-AF65-F5344CB8AC3E}">
        <p14:creationId xmlns:p14="http://schemas.microsoft.com/office/powerpoint/2010/main" val="3080284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0.svg"/><Relationship Id="rId4" Type="http://schemas.openxmlformats.org/officeDocument/2006/relationships/image" Target="../media/image3.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3EE2723E-B696-7D6B-97E4-D23FC592567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de-DE"/>
          </a:p>
        </p:txBody>
      </p:sp>
      <p:sp>
        <p:nvSpPr>
          <p:cNvPr id="2" name="TextBox 5">
            <a:extLst>
              <a:ext uri="{FF2B5EF4-FFF2-40B4-BE49-F238E27FC236}">
                <a16:creationId xmlns:a16="http://schemas.microsoft.com/office/drawing/2014/main" id="{BEC9FB1B-DA3F-F4E1-52A6-5DF5778DD291}"/>
              </a:ext>
            </a:extLst>
          </p:cNvPr>
          <p:cNvSpPr txBox="1"/>
          <p:nvPr/>
        </p:nvSpPr>
        <p:spPr>
          <a:xfrm>
            <a:off x="3329188" y="4247101"/>
            <a:ext cx="11629623" cy="1792798"/>
          </a:xfrm>
          <a:prstGeom prst="rect">
            <a:avLst/>
          </a:prstGeom>
        </p:spPr>
        <p:txBody>
          <a:bodyPr wrap="square" lIns="0" tIns="0" rIns="0" bIns="0" rtlCol="0" anchor="t">
            <a:spAutoFit/>
          </a:bodyPr>
          <a:lstStyle/>
          <a:p>
            <a:pPr algn="ctr">
              <a:lnSpc>
                <a:spcPts val="6349"/>
              </a:lnSpc>
            </a:pPr>
            <a:r>
              <a:rPr lang="en-US" sz="8000" spc="639" dirty="0">
                <a:solidFill>
                  <a:srgbClr val="F25238"/>
                </a:solidFill>
                <a:latin typeface="Mr Dafoe"/>
              </a:rPr>
              <a:t>Stock price prediction</a:t>
            </a:r>
          </a:p>
          <a:p>
            <a:pPr algn="ctr"/>
            <a:r>
              <a:rPr lang="en-US" sz="3200" spc="639" dirty="0" err="1">
                <a:solidFill>
                  <a:srgbClr val="F25238"/>
                </a:solidFill>
                <a:latin typeface="Mr Dafoe"/>
              </a:rPr>
              <a:t>Burak</a:t>
            </a:r>
            <a:r>
              <a:rPr lang="en-US" sz="3200" spc="639" dirty="0">
                <a:solidFill>
                  <a:srgbClr val="F25238"/>
                </a:solidFill>
                <a:latin typeface="Mr Dafoe"/>
              </a:rPr>
              <a:t> </a:t>
            </a:r>
            <a:r>
              <a:rPr lang="en-US" sz="3200" spc="639" dirty="0" err="1">
                <a:solidFill>
                  <a:srgbClr val="F25238"/>
                </a:solidFill>
                <a:latin typeface="Mr Dafoe"/>
              </a:rPr>
              <a:t>Efe</a:t>
            </a:r>
            <a:endParaRPr lang="en-US" sz="3200" spc="639" dirty="0">
              <a:solidFill>
                <a:srgbClr val="F25238"/>
              </a:solidFill>
              <a:latin typeface="Mr Dafoe"/>
            </a:endParaRPr>
          </a:p>
          <a:p>
            <a:pPr algn="ctr"/>
            <a:r>
              <a:rPr lang="en-US" sz="3200" spc="639" dirty="0">
                <a:solidFill>
                  <a:srgbClr val="F25238"/>
                </a:solidFill>
                <a:latin typeface="Mr Dafoe"/>
              </a:rPr>
              <a:t>Tim </a:t>
            </a:r>
            <a:r>
              <a:rPr lang="en-US" sz="3200" spc="639" dirty="0" err="1">
                <a:solidFill>
                  <a:srgbClr val="F25238"/>
                </a:solidFill>
                <a:latin typeface="Mr Dafoe"/>
              </a:rPr>
              <a:t>Oldörp</a:t>
            </a:r>
            <a:r>
              <a:rPr lang="en-US" sz="3200" spc="639" dirty="0">
                <a:solidFill>
                  <a:srgbClr val="F25238"/>
                </a:solidFill>
                <a:latin typeface="Mr Dafoe"/>
              </a:rPr>
              <a:t>  </a:t>
            </a:r>
          </a:p>
        </p:txBody>
      </p:sp>
    </p:spTree>
    <p:extLst>
      <p:ext uri="{BB962C8B-B14F-4D97-AF65-F5344CB8AC3E}">
        <p14:creationId xmlns:p14="http://schemas.microsoft.com/office/powerpoint/2010/main" val="89283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87132" y="2353566"/>
            <a:ext cx="789930" cy="869249"/>
          </a:xfrm>
          <a:custGeom>
            <a:avLst/>
            <a:gdLst/>
            <a:ahLst/>
            <a:cxnLst/>
            <a:rect l="l" t="t" r="r" b="b"/>
            <a:pathLst>
              <a:path w="789930" h="869249">
                <a:moveTo>
                  <a:pt x="0" y="0"/>
                </a:moveTo>
                <a:lnTo>
                  <a:pt x="789930" y="0"/>
                </a:lnTo>
                <a:lnTo>
                  <a:pt x="789930" y="869249"/>
                </a:lnTo>
                <a:lnTo>
                  <a:pt x="0" y="869249"/>
                </a:lnTo>
                <a:lnTo>
                  <a:pt x="0" y="0"/>
                </a:lnTo>
                <a:close/>
              </a:path>
            </a:pathLst>
          </a:custGeom>
          <a:blipFill>
            <a:blip r:embed="rId2">
              <a:biLevel thresh="50000"/>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4" name="Group 4"/>
          <p:cNvGrpSpPr/>
          <p:nvPr/>
        </p:nvGrpSpPr>
        <p:grpSpPr>
          <a:xfrm>
            <a:off x="10786737" y="0"/>
            <a:ext cx="7501263" cy="10287000"/>
            <a:chOff x="0" y="0"/>
            <a:chExt cx="1975641" cy="2709333"/>
          </a:xfrm>
        </p:grpSpPr>
        <p:sp>
          <p:nvSpPr>
            <p:cNvPr id="5" name="Freeform 5"/>
            <p:cNvSpPr/>
            <p:nvPr/>
          </p:nvSpPr>
          <p:spPr>
            <a:xfrm>
              <a:off x="0" y="0"/>
              <a:ext cx="1975641" cy="2709333"/>
            </a:xfrm>
            <a:custGeom>
              <a:avLst/>
              <a:gdLst/>
              <a:ahLst/>
              <a:cxnLst/>
              <a:rect l="l" t="t" r="r" b="b"/>
              <a:pathLst>
                <a:path w="1975641" h="2709333">
                  <a:moveTo>
                    <a:pt x="0" y="0"/>
                  </a:moveTo>
                  <a:lnTo>
                    <a:pt x="1975641" y="0"/>
                  </a:lnTo>
                  <a:lnTo>
                    <a:pt x="1975641" y="2709333"/>
                  </a:lnTo>
                  <a:lnTo>
                    <a:pt x="0" y="2709333"/>
                  </a:lnTo>
                  <a:close/>
                </a:path>
              </a:pathLst>
            </a:custGeom>
            <a:solidFill>
              <a:srgbClr val="0D0C08"/>
            </a:solidFill>
          </p:spPr>
          <p:txBody>
            <a:bodyPr/>
            <a:lstStyle/>
            <a:p>
              <a:endParaRPr lang="de-DE"/>
            </a:p>
          </p:txBody>
        </p:sp>
        <p:sp>
          <p:nvSpPr>
            <p:cNvPr id="6" name="TextBox 6"/>
            <p:cNvSpPr txBox="1"/>
            <p:nvPr/>
          </p:nvSpPr>
          <p:spPr>
            <a:xfrm>
              <a:off x="0" y="-47625"/>
              <a:ext cx="1975641" cy="275695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10786737" y="0"/>
            <a:ext cx="7501263" cy="10287000"/>
          </a:xfrm>
          <a:custGeom>
            <a:avLst/>
            <a:gdLst/>
            <a:ahLst/>
            <a:cxnLst/>
            <a:rect l="l" t="t" r="r" b="b"/>
            <a:pathLst>
              <a:path w="7501263" h="10287000">
                <a:moveTo>
                  <a:pt x="0" y="0"/>
                </a:moveTo>
                <a:lnTo>
                  <a:pt x="7501263" y="0"/>
                </a:lnTo>
                <a:lnTo>
                  <a:pt x="7501263" y="10287000"/>
                </a:lnTo>
                <a:lnTo>
                  <a:pt x="0" y="10287000"/>
                </a:lnTo>
                <a:lnTo>
                  <a:pt x="0" y="0"/>
                </a:lnTo>
                <a:close/>
              </a:path>
            </a:pathLst>
          </a:custGeom>
          <a:blipFill>
            <a:blip r:embed="rId4">
              <a:alphaModFix amt="40000"/>
            </a:blip>
            <a:stretch>
              <a:fillRect l="-21899" t="-26708" b="-6708"/>
            </a:stretch>
          </a:blipFill>
        </p:spPr>
        <p:txBody>
          <a:bodyPr/>
          <a:lstStyle/>
          <a:p>
            <a:endParaRPr lang="de-DE"/>
          </a:p>
        </p:txBody>
      </p:sp>
      <p:sp>
        <p:nvSpPr>
          <p:cNvPr id="10" name="TextBox 10"/>
          <p:cNvSpPr txBox="1"/>
          <p:nvPr/>
        </p:nvSpPr>
        <p:spPr>
          <a:xfrm>
            <a:off x="11454017" y="1015906"/>
            <a:ext cx="6166702" cy="793750"/>
          </a:xfrm>
          <a:prstGeom prst="rect">
            <a:avLst/>
          </a:prstGeom>
        </p:spPr>
        <p:txBody>
          <a:bodyPr lIns="0" tIns="0" rIns="0" bIns="0" rtlCol="0" anchor="t">
            <a:spAutoFit/>
          </a:bodyPr>
          <a:lstStyle/>
          <a:p>
            <a:pPr algn="r">
              <a:lnSpc>
                <a:spcPts val="6349"/>
              </a:lnSpc>
            </a:pPr>
            <a:r>
              <a:rPr lang="en-US" sz="4999" dirty="0">
                <a:solidFill>
                  <a:srgbClr val="FFFFFF"/>
                </a:solidFill>
                <a:latin typeface="Roboto Bold"/>
              </a:rPr>
              <a:t>Models and Methods</a:t>
            </a:r>
          </a:p>
        </p:txBody>
      </p:sp>
      <p:sp>
        <p:nvSpPr>
          <p:cNvPr id="12" name="TextBox 12"/>
          <p:cNvSpPr txBox="1"/>
          <p:nvPr/>
        </p:nvSpPr>
        <p:spPr>
          <a:xfrm>
            <a:off x="2006619" y="2271226"/>
            <a:ext cx="7921003" cy="2120899"/>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Roboto"/>
              </a:rPr>
              <a:t>Training Data Preparation: The data is segmented into training windows.</a:t>
            </a:r>
          </a:p>
          <a:p>
            <a:pPr marL="431807" lvl="1" indent="-215904" algn="l">
              <a:lnSpc>
                <a:spcPts val="2800"/>
              </a:lnSpc>
              <a:buFont typeface="Arial"/>
              <a:buChar char="•"/>
            </a:pPr>
            <a:r>
              <a:rPr lang="en-US" sz="2000" dirty="0">
                <a:solidFill>
                  <a:srgbClr val="000000"/>
                </a:solidFill>
                <a:latin typeface="Roboto"/>
              </a:rPr>
              <a:t>Model Training: The LSTM model is trained with </a:t>
            </a:r>
            <a:r>
              <a:rPr lang="en-US" sz="2000" b="1" dirty="0">
                <a:solidFill>
                  <a:srgbClr val="000000"/>
                </a:solidFill>
                <a:latin typeface="Roboto"/>
              </a:rPr>
              <a:t>early stopping </a:t>
            </a:r>
            <a:r>
              <a:rPr lang="en-US" sz="2000" dirty="0">
                <a:solidFill>
                  <a:srgbClr val="000000"/>
                </a:solidFill>
                <a:latin typeface="Roboto"/>
              </a:rPr>
              <a:t>and </a:t>
            </a:r>
            <a:r>
              <a:rPr lang="en-US" sz="2000" b="1" dirty="0">
                <a:solidFill>
                  <a:srgbClr val="000000"/>
                </a:solidFill>
                <a:latin typeface="Roboto"/>
              </a:rPr>
              <a:t>learning rate reduction </a:t>
            </a:r>
            <a:r>
              <a:rPr lang="en-US" sz="2000" dirty="0">
                <a:solidFill>
                  <a:srgbClr val="000000"/>
                </a:solidFill>
                <a:latin typeface="Roboto"/>
              </a:rPr>
              <a:t>techniques to prevent overfitting and enhance convergence.</a:t>
            </a:r>
          </a:p>
          <a:p>
            <a:pPr algn="l">
              <a:lnSpc>
                <a:spcPts val="2800"/>
              </a:lnSpc>
            </a:pPr>
            <a:endParaRPr lang="en-US" sz="2000" dirty="0">
              <a:solidFill>
                <a:srgbClr val="000000"/>
              </a:solidFill>
              <a:latin typeface="Roboto"/>
            </a:endParaRPr>
          </a:p>
        </p:txBody>
      </p:sp>
      <p:sp>
        <p:nvSpPr>
          <p:cNvPr id="15" name="TextBox 15"/>
          <p:cNvSpPr txBox="1"/>
          <p:nvPr/>
        </p:nvSpPr>
        <p:spPr>
          <a:xfrm>
            <a:off x="2006619" y="1809656"/>
            <a:ext cx="3887813" cy="382269"/>
          </a:xfrm>
          <a:prstGeom prst="rect">
            <a:avLst/>
          </a:prstGeom>
        </p:spPr>
        <p:txBody>
          <a:bodyPr lIns="0" tIns="0" rIns="0" bIns="0" rtlCol="0" anchor="t">
            <a:spAutoFit/>
          </a:bodyPr>
          <a:lstStyle/>
          <a:p>
            <a:pPr algn="l">
              <a:lnSpc>
                <a:spcPts val="3080"/>
              </a:lnSpc>
            </a:pPr>
            <a:r>
              <a:rPr lang="en-US" sz="2200" dirty="0">
                <a:solidFill>
                  <a:srgbClr val="000000"/>
                </a:solidFill>
                <a:latin typeface="Roboto Bold"/>
              </a:rPr>
              <a:t>Training:</a:t>
            </a:r>
          </a:p>
        </p:txBody>
      </p:sp>
      <p:pic>
        <p:nvPicPr>
          <p:cNvPr id="17" name="Grafik 16" descr="Ein Bild, das Text, Schrift, Screenshot enthält.&#10;&#10;Automatisch generierte Beschreibung">
            <a:extLst>
              <a:ext uri="{FF2B5EF4-FFF2-40B4-BE49-F238E27FC236}">
                <a16:creationId xmlns:a16="http://schemas.microsoft.com/office/drawing/2014/main" id="{32C9BEA5-7952-C245-C758-80E3E3D6B6FA}"/>
              </a:ext>
            </a:extLst>
          </p:cNvPr>
          <p:cNvPicPr>
            <a:picLocks noChangeAspect="1"/>
          </p:cNvPicPr>
          <p:nvPr/>
        </p:nvPicPr>
        <p:blipFill>
          <a:blip r:embed="rId5"/>
          <a:stretch>
            <a:fillRect/>
          </a:stretch>
        </p:blipFill>
        <p:spPr>
          <a:xfrm>
            <a:off x="787132" y="4691855"/>
            <a:ext cx="9734907" cy="1575641"/>
          </a:xfrm>
          <a:prstGeom prst="rect">
            <a:avLst/>
          </a:prstGeom>
        </p:spPr>
      </p:pic>
    </p:spTree>
    <p:extLst>
      <p:ext uri="{BB962C8B-B14F-4D97-AF65-F5344CB8AC3E}">
        <p14:creationId xmlns:p14="http://schemas.microsoft.com/office/powerpoint/2010/main" val="1933215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786737" y="0"/>
            <a:ext cx="7501263" cy="10287000"/>
            <a:chOff x="0" y="0"/>
            <a:chExt cx="1975641" cy="2709333"/>
          </a:xfrm>
        </p:grpSpPr>
        <p:sp>
          <p:nvSpPr>
            <p:cNvPr id="5" name="Freeform 5"/>
            <p:cNvSpPr/>
            <p:nvPr/>
          </p:nvSpPr>
          <p:spPr>
            <a:xfrm>
              <a:off x="0" y="0"/>
              <a:ext cx="1975641" cy="2709333"/>
            </a:xfrm>
            <a:custGeom>
              <a:avLst/>
              <a:gdLst/>
              <a:ahLst/>
              <a:cxnLst/>
              <a:rect l="l" t="t" r="r" b="b"/>
              <a:pathLst>
                <a:path w="1975641" h="2709333">
                  <a:moveTo>
                    <a:pt x="0" y="0"/>
                  </a:moveTo>
                  <a:lnTo>
                    <a:pt x="1975641" y="0"/>
                  </a:lnTo>
                  <a:lnTo>
                    <a:pt x="1975641" y="2709333"/>
                  </a:lnTo>
                  <a:lnTo>
                    <a:pt x="0" y="2709333"/>
                  </a:lnTo>
                  <a:close/>
                </a:path>
              </a:pathLst>
            </a:custGeom>
            <a:solidFill>
              <a:srgbClr val="0D0C08"/>
            </a:solidFill>
          </p:spPr>
          <p:txBody>
            <a:bodyPr/>
            <a:lstStyle/>
            <a:p>
              <a:endParaRPr lang="de-DE"/>
            </a:p>
          </p:txBody>
        </p:sp>
        <p:sp>
          <p:nvSpPr>
            <p:cNvPr id="6" name="TextBox 6"/>
            <p:cNvSpPr txBox="1"/>
            <p:nvPr/>
          </p:nvSpPr>
          <p:spPr>
            <a:xfrm>
              <a:off x="0" y="-47625"/>
              <a:ext cx="1975641" cy="275695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10786737" y="0"/>
            <a:ext cx="7501263" cy="10287000"/>
          </a:xfrm>
          <a:custGeom>
            <a:avLst/>
            <a:gdLst/>
            <a:ahLst/>
            <a:cxnLst/>
            <a:rect l="l" t="t" r="r" b="b"/>
            <a:pathLst>
              <a:path w="7501263" h="10287000">
                <a:moveTo>
                  <a:pt x="0" y="0"/>
                </a:moveTo>
                <a:lnTo>
                  <a:pt x="7501263" y="0"/>
                </a:lnTo>
                <a:lnTo>
                  <a:pt x="7501263" y="10287000"/>
                </a:lnTo>
                <a:lnTo>
                  <a:pt x="0" y="10287000"/>
                </a:lnTo>
                <a:lnTo>
                  <a:pt x="0" y="0"/>
                </a:lnTo>
                <a:close/>
              </a:path>
            </a:pathLst>
          </a:custGeom>
          <a:blipFill>
            <a:blip r:embed="rId2">
              <a:alphaModFix amt="40000"/>
            </a:blip>
            <a:stretch>
              <a:fillRect l="-21899" t="-26708" b="-6708"/>
            </a:stretch>
          </a:blipFill>
        </p:spPr>
        <p:txBody>
          <a:bodyPr/>
          <a:lstStyle/>
          <a:p>
            <a:endParaRPr lang="de-DE"/>
          </a:p>
        </p:txBody>
      </p:sp>
      <p:sp>
        <p:nvSpPr>
          <p:cNvPr id="9" name="Freeform 9"/>
          <p:cNvSpPr/>
          <p:nvPr/>
        </p:nvSpPr>
        <p:spPr>
          <a:xfrm>
            <a:off x="667281" y="2568925"/>
            <a:ext cx="711698" cy="869249"/>
          </a:xfrm>
          <a:custGeom>
            <a:avLst/>
            <a:gdLst/>
            <a:ahLst/>
            <a:cxnLst/>
            <a:rect l="l" t="t" r="r" b="b"/>
            <a:pathLst>
              <a:path w="711698" h="869249">
                <a:moveTo>
                  <a:pt x="0" y="0"/>
                </a:moveTo>
                <a:lnTo>
                  <a:pt x="711697" y="0"/>
                </a:lnTo>
                <a:lnTo>
                  <a:pt x="711697" y="869249"/>
                </a:lnTo>
                <a:lnTo>
                  <a:pt x="0" y="869249"/>
                </a:lnTo>
                <a:lnTo>
                  <a:pt x="0" y="0"/>
                </a:lnTo>
                <a:close/>
              </a:path>
            </a:pathLst>
          </a:custGeom>
          <a:blipFill>
            <a:blip r:embed="rId3">
              <a:biLevel thresh="50000"/>
              <a:extLst>
                <a:ext uri="{96DAC541-7B7A-43D3-8B79-37D633B846F1}">
                  <asvg:svgBlip xmlns:asvg="http://schemas.microsoft.com/office/drawing/2016/SVG/main" r:embed="rId4"/>
                </a:ext>
              </a:extLst>
            </a:blip>
            <a:stretch>
              <a:fillRect/>
            </a:stretch>
          </a:blipFill>
        </p:spPr>
        <p:txBody>
          <a:bodyPr/>
          <a:lstStyle/>
          <a:p>
            <a:endParaRPr lang="de-DE">
              <a:solidFill>
                <a:srgbClr val="C00000"/>
              </a:solidFill>
            </a:endParaRPr>
          </a:p>
        </p:txBody>
      </p:sp>
      <p:sp>
        <p:nvSpPr>
          <p:cNvPr id="10" name="TextBox 10"/>
          <p:cNvSpPr txBox="1"/>
          <p:nvPr/>
        </p:nvSpPr>
        <p:spPr>
          <a:xfrm>
            <a:off x="11454017" y="1015906"/>
            <a:ext cx="6166702" cy="793750"/>
          </a:xfrm>
          <a:prstGeom prst="rect">
            <a:avLst/>
          </a:prstGeom>
        </p:spPr>
        <p:txBody>
          <a:bodyPr lIns="0" tIns="0" rIns="0" bIns="0" rtlCol="0" anchor="t">
            <a:spAutoFit/>
          </a:bodyPr>
          <a:lstStyle/>
          <a:p>
            <a:pPr algn="r">
              <a:lnSpc>
                <a:spcPts val="6349"/>
              </a:lnSpc>
            </a:pPr>
            <a:r>
              <a:rPr lang="en-US" sz="4999" dirty="0">
                <a:solidFill>
                  <a:srgbClr val="FFFFFF"/>
                </a:solidFill>
                <a:latin typeface="Roboto Bold"/>
              </a:rPr>
              <a:t>Models and Methods</a:t>
            </a:r>
          </a:p>
        </p:txBody>
      </p:sp>
      <p:sp>
        <p:nvSpPr>
          <p:cNvPr id="13" name="TextBox 13"/>
          <p:cNvSpPr txBox="1"/>
          <p:nvPr/>
        </p:nvSpPr>
        <p:spPr>
          <a:xfrm>
            <a:off x="1808536" y="2271227"/>
            <a:ext cx="7658914" cy="2128788"/>
          </a:xfrm>
          <a:prstGeom prst="rect">
            <a:avLst/>
          </a:prstGeom>
        </p:spPr>
        <p:txBody>
          <a:bodyPr lIns="0" tIns="0" rIns="0" bIns="0" rtlCol="0" anchor="t">
            <a:spAutoFit/>
          </a:bodyPr>
          <a:lstStyle/>
          <a:p>
            <a:pPr marL="431807" lvl="1" indent="-215904" algn="l">
              <a:lnSpc>
                <a:spcPts val="2800"/>
              </a:lnSpc>
              <a:buFont typeface="Arial"/>
              <a:buChar char="•"/>
            </a:pPr>
            <a:r>
              <a:rPr lang="en-US" sz="2000" b="1" dirty="0">
                <a:solidFill>
                  <a:srgbClr val="000000"/>
                </a:solidFill>
                <a:latin typeface="Roboto"/>
              </a:rPr>
              <a:t>Directional Accuracy </a:t>
            </a:r>
            <a:r>
              <a:rPr lang="en-US" sz="2000" dirty="0">
                <a:solidFill>
                  <a:srgbClr val="000000"/>
                </a:solidFill>
                <a:latin typeface="Roboto"/>
              </a:rPr>
              <a:t>(DA): Measures the accuracy of the model in predicting the direction of price movement.</a:t>
            </a:r>
          </a:p>
          <a:p>
            <a:pPr marL="215903" lvl="1" algn="l">
              <a:lnSpc>
                <a:spcPts val="2800"/>
              </a:lnSpc>
            </a:pPr>
            <a:endParaRPr lang="en-US" sz="2000" dirty="0">
              <a:solidFill>
                <a:srgbClr val="000000"/>
              </a:solidFill>
              <a:latin typeface="Roboto"/>
            </a:endParaRPr>
          </a:p>
          <a:p>
            <a:pPr marL="431807" lvl="1" indent="-215904" algn="l">
              <a:lnSpc>
                <a:spcPts val="2800"/>
              </a:lnSpc>
              <a:buFont typeface="Arial"/>
              <a:buChar char="•"/>
            </a:pPr>
            <a:r>
              <a:rPr lang="en-US" sz="2000" b="1" dirty="0">
                <a:solidFill>
                  <a:srgbClr val="000000"/>
                </a:solidFill>
                <a:latin typeface="Roboto"/>
              </a:rPr>
              <a:t>Mean Absolute Error</a:t>
            </a:r>
            <a:r>
              <a:rPr lang="en-US" sz="2000" dirty="0">
                <a:solidFill>
                  <a:srgbClr val="000000"/>
                </a:solidFill>
                <a:latin typeface="Roboto"/>
              </a:rPr>
              <a:t> (MAE): Measures the average magnitude of the errors in the predictions</a:t>
            </a:r>
          </a:p>
          <a:p>
            <a:pPr algn="l">
              <a:lnSpc>
                <a:spcPts val="2800"/>
              </a:lnSpc>
            </a:pPr>
            <a:endParaRPr lang="en-US" sz="2000" dirty="0">
              <a:solidFill>
                <a:srgbClr val="000000"/>
              </a:solidFill>
              <a:latin typeface="Roboto"/>
            </a:endParaRPr>
          </a:p>
        </p:txBody>
      </p:sp>
      <p:sp>
        <p:nvSpPr>
          <p:cNvPr id="16" name="TextBox 16"/>
          <p:cNvSpPr txBox="1"/>
          <p:nvPr/>
        </p:nvSpPr>
        <p:spPr>
          <a:xfrm>
            <a:off x="1808536" y="1809656"/>
            <a:ext cx="3887813" cy="382269"/>
          </a:xfrm>
          <a:prstGeom prst="rect">
            <a:avLst/>
          </a:prstGeom>
        </p:spPr>
        <p:txBody>
          <a:bodyPr lIns="0" tIns="0" rIns="0" bIns="0" rtlCol="0" anchor="t">
            <a:spAutoFit/>
          </a:bodyPr>
          <a:lstStyle/>
          <a:p>
            <a:pPr algn="l">
              <a:lnSpc>
                <a:spcPts val="3080"/>
              </a:lnSpc>
            </a:pPr>
            <a:r>
              <a:rPr lang="en-US" sz="2200" dirty="0">
                <a:solidFill>
                  <a:srgbClr val="000000"/>
                </a:solidFill>
                <a:latin typeface="Roboto Bold"/>
              </a:rPr>
              <a:t>Evaluation Metrics:</a:t>
            </a:r>
          </a:p>
        </p:txBody>
      </p:sp>
    </p:spTree>
    <p:extLst>
      <p:ext uri="{BB962C8B-B14F-4D97-AF65-F5344CB8AC3E}">
        <p14:creationId xmlns:p14="http://schemas.microsoft.com/office/powerpoint/2010/main" val="150935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130181" y="0"/>
            <a:ext cx="5157819" cy="1028700"/>
            <a:chOff x="0" y="0"/>
            <a:chExt cx="1358438" cy="270933"/>
          </a:xfrm>
        </p:grpSpPr>
        <p:sp>
          <p:nvSpPr>
            <p:cNvPr id="4" name="Freeform 4"/>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dirty="0"/>
            </a:p>
          </p:txBody>
        </p:sp>
        <p:sp>
          <p:nvSpPr>
            <p:cNvPr id="5" name="TextBox 5"/>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243405" y="336203"/>
            <a:ext cx="2106274" cy="692497"/>
          </a:xfrm>
          <a:prstGeom prst="rect">
            <a:avLst/>
          </a:prstGeom>
        </p:spPr>
        <p:txBody>
          <a:bodyPr wrap="square" lIns="0" tIns="0" rIns="0" bIns="0" rtlCol="0" anchor="t">
            <a:spAutoFit/>
          </a:bodyPr>
          <a:lstStyle/>
          <a:p>
            <a:pPr algn="l">
              <a:lnSpc>
                <a:spcPts val="5714"/>
              </a:lnSpc>
            </a:pPr>
            <a:r>
              <a:rPr lang="en-US" sz="4499" dirty="0">
                <a:solidFill>
                  <a:srgbClr val="000000"/>
                </a:solidFill>
                <a:latin typeface="Roboto Bold"/>
              </a:rPr>
              <a:t>Results</a:t>
            </a:r>
          </a:p>
        </p:txBody>
      </p:sp>
      <p:pic>
        <p:nvPicPr>
          <p:cNvPr id="11" name="Grafik 10" descr="Ein Bild, das Diagramm, Text, Reihe, Schrift enthält.&#10;&#10;Automatisch generierte Beschreibung">
            <a:extLst>
              <a:ext uri="{FF2B5EF4-FFF2-40B4-BE49-F238E27FC236}">
                <a16:creationId xmlns:a16="http://schemas.microsoft.com/office/drawing/2014/main" id="{1443254B-2818-CA56-C63C-EE3643CA7BEC}"/>
              </a:ext>
            </a:extLst>
          </p:cNvPr>
          <p:cNvPicPr>
            <a:picLocks noChangeAspect="1"/>
          </p:cNvPicPr>
          <p:nvPr/>
        </p:nvPicPr>
        <p:blipFill>
          <a:blip r:embed="rId2"/>
          <a:stretch>
            <a:fillRect/>
          </a:stretch>
        </p:blipFill>
        <p:spPr>
          <a:xfrm>
            <a:off x="1128993" y="1527967"/>
            <a:ext cx="16030014" cy="8079730"/>
          </a:xfrm>
          <a:prstGeom prst="rect">
            <a:avLst/>
          </a:prstGeom>
        </p:spPr>
      </p:pic>
    </p:spTree>
    <p:extLst>
      <p:ext uri="{BB962C8B-B14F-4D97-AF65-F5344CB8AC3E}">
        <p14:creationId xmlns:p14="http://schemas.microsoft.com/office/powerpoint/2010/main" val="2612661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89454" y="180304"/>
            <a:ext cx="298819" cy="10106696"/>
            <a:chOff x="0" y="0"/>
            <a:chExt cx="149793" cy="2709333"/>
          </a:xfrm>
          <a:solidFill>
            <a:schemeClr val="accent6"/>
          </a:solidFill>
        </p:grpSpPr>
        <p:sp>
          <p:nvSpPr>
            <p:cNvPr id="3" name="Freeform 3"/>
            <p:cNvSpPr/>
            <p:nvPr/>
          </p:nvSpPr>
          <p:spPr>
            <a:xfrm>
              <a:off x="0" y="0"/>
              <a:ext cx="149793" cy="2709333"/>
            </a:xfrm>
            <a:custGeom>
              <a:avLst/>
              <a:gdLst/>
              <a:ahLst/>
              <a:cxnLst/>
              <a:rect l="l" t="t" r="r" b="b"/>
              <a:pathLst>
                <a:path w="149793" h="2709333">
                  <a:moveTo>
                    <a:pt x="0" y="0"/>
                  </a:moveTo>
                  <a:lnTo>
                    <a:pt x="149793" y="0"/>
                  </a:lnTo>
                  <a:lnTo>
                    <a:pt x="149793" y="2709333"/>
                  </a:lnTo>
                  <a:lnTo>
                    <a:pt x="0" y="2709333"/>
                  </a:lnTo>
                  <a:close/>
                </a:path>
              </a:pathLst>
            </a:custGeom>
            <a:solidFill>
              <a:srgbClr val="F25238"/>
            </a:solidFill>
          </p:spPr>
          <p:txBody>
            <a:bodyPr/>
            <a:lstStyle/>
            <a:p>
              <a:endParaRPr lang="de-DE"/>
            </a:p>
          </p:txBody>
        </p:sp>
        <p:sp>
          <p:nvSpPr>
            <p:cNvPr id="4" name="TextBox 4"/>
            <p:cNvSpPr txBox="1"/>
            <p:nvPr/>
          </p:nvSpPr>
          <p:spPr>
            <a:xfrm>
              <a:off x="0" y="-47625"/>
              <a:ext cx="149793" cy="2756958"/>
            </a:xfrm>
            <a:prstGeom prst="rect">
              <a:avLst/>
            </a:prstGeom>
            <a:solidFill>
              <a:srgbClr val="F25238"/>
            </a:solidFill>
          </p:spPr>
          <p:txBody>
            <a:bodyPr/>
            <a:lstStyle>
              <a:defPPr lvl="0">
                <a:defRPr lang="en-US"/>
              </a:defPPr>
            </a:lstStyle>
            <a:p>
              <a:endParaRPr/>
            </a:p>
          </p:txBody>
        </p:sp>
      </p:grpSp>
      <p:sp>
        <p:nvSpPr>
          <p:cNvPr id="7" name="Freeform 7"/>
          <p:cNvSpPr/>
          <p:nvPr/>
        </p:nvSpPr>
        <p:spPr>
          <a:xfrm>
            <a:off x="9585912" y="4564150"/>
            <a:ext cx="8125571" cy="1517050"/>
          </a:xfrm>
          <a:custGeom>
            <a:avLst/>
            <a:gdLst/>
            <a:ahLst/>
            <a:cxnLst/>
            <a:rect l="l" t="t" r="r" b="b"/>
            <a:pathLst>
              <a:path w="8125571" h="1517050">
                <a:moveTo>
                  <a:pt x="0" y="0"/>
                </a:moveTo>
                <a:lnTo>
                  <a:pt x="8125571" y="0"/>
                </a:lnTo>
                <a:lnTo>
                  <a:pt x="8125571" y="1517051"/>
                </a:lnTo>
                <a:lnTo>
                  <a:pt x="0" y="1517051"/>
                </a:lnTo>
                <a:lnTo>
                  <a:pt x="0" y="0"/>
                </a:lnTo>
                <a:close/>
              </a:path>
            </a:pathLst>
          </a:custGeom>
          <a:blipFill>
            <a:blip r:embed="rId2"/>
            <a:stretch>
              <a:fillRect/>
            </a:stretch>
          </a:blipFill>
        </p:spPr>
        <p:txBody>
          <a:bodyPr/>
          <a:lstStyle/>
          <a:p>
            <a:endParaRPr lang="de-DE"/>
          </a:p>
        </p:txBody>
      </p:sp>
      <p:sp>
        <p:nvSpPr>
          <p:cNvPr id="11" name="TextBox 11"/>
          <p:cNvSpPr txBox="1"/>
          <p:nvPr/>
        </p:nvSpPr>
        <p:spPr>
          <a:xfrm>
            <a:off x="966238" y="1358191"/>
            <a:ext cx="7411789" cy="1740220"/>
          </a:xfrm>
          <a:prstGeom prst="rect">
            <a:avLst/>
          </a:prstGeom>
        </p:spPr>
        <p:txBody>
          <a:bodyPr lIns="0" tIns="0" rIns="0" bIns="0" rtlCol="0" anchor="t">
            <a:spAutoFit/>
          </a:bodyPr>
          <a:lstStyle/>
          <a:p>
            <a:pPr algn="ctr">
              <a:lnSpc>
                <a:spcPts val="7000"/>
              </a:lnSpc>
            </a:pPr>
            <a:r>
              <a:rPr lang="en-US" sz="5000" dirty="0">
                <a:solidFill>
                  <a:srgbClr val="000000"/>
                </a:solidFill>
                <a:latin typeface="Arimo Bold"/>
              </a:rPr>
              <a:t>Before tuning with </a:t>
            </a:r>
            <a:r>
              <a:rPr lang="en-US" sz="5000" dirty="0" err="1">
                <a:solidFill>
                  <a:srgbClr val="000000"/>
                </a:solidFill>
                <a:latin typeface="Arimo Bold"/>
              </a:rPr>
              <a:t>optuna</a:t>
            </a:r>
            <a:r>
              <a:rPr lang="en-US" sz="5000" dirty="0">
                <a:solidFill>
                  <a:srgbClr val="000000"/>
                </a:solidFill>
                <a:latin typeface="Arimo Bold"/>
              </a:rPr>
              <a:t> Hyperparameters</a:t>
            </a:r>
          </a:p>
        </p:txBody>
      </p:sp>
      <p:sp>
        <p:nvSpPr>
          <p:cNvPr id="12" name="TextBox 12"/>
          <p:cNvSpPr txBox="1"/>
          <p:nvPr/>
        </p:nvSpPr>
        <p:spPr>
          <a:xfrm>
            <a:off x="10178987" y="1358191"/>
            <a:ext cx="6882110" cy="1740220"/>
          </a:xfrm>
          <a:prstGeom prst="rect">
            <a:avLst/>
          </a:prstGeom>
        </p:spPr>
        <p:txBody>
          <a:bodyPr lIns="0" tIns="0" rIns="0" bIns="0" rtlCol="0" anchor="t">
            <a:spAutoFit/>
          </a:bodyPr>
          <a:lstStyle/>
          <a:p>
            <a:pPr algn="ctr">
              <a:lnSpc>
                <a:spcPts val="7000"/>
              </a:lnSpc>
            </a:pPr>
            <a:r>
              <a:rPr lang="en-US" sz="5000" dirty="0">
                <a:solidFill>
                  <a:srgbClr val="000000"/>
                </a:solidFill>
                <a:latin typeface="Arimo Bold"/>
              </a:rPr>
              <a:t>After tuning with </a:t>
            </a:r>
            <a:r>
              <a:rPr lang="en-US" sz="5000" dirty="0" err="1">
                <a:solidFill>
                  <a:srgbClr val="000000"/>
                </a:solidFill>
                <a:latin typeface="Arimo Bold"/>
              </a:rPr>
              <a:t>optuna</a:t>
            </a:r>
            <a:r>
              <a:rPr lang="en-US" sz="5000" dirty="0">
                <a:solidFill>
                  <a:srgbClr val="000000"/>
                </a:solidFill>
                <a:latin typeface="Arimo Bold"/>
              </a:rPr>
              <a:t> Hyperparameters</a:t>
            </a:r>
          </a:p>
        </p:txBody>
      </p:sp>
      <p:sp>
        <p:nvSpPr>
          <p:cNvPr id="13" name="Freeform 5">
            <a:extLst>
              <a:ext uri="{FF2B5EF4-FFF2-40B4-BE49-F238E27FC236}">
                <a16:creationId xmlns:a16="http://schemas.microsoft.com/office/drawing/2014/main" id="{7570678E-C957-7B7D-3248-8E72BB7D227F}"/>
              </a:ext>
            </a:extLst>
          </p:cNvPr>
          <p:cNvSpPr/>
          <p:nvPr/>
        </p:nvSpPr>
        <p:spPr>
          <a:xfrm>
            <a:off x="609346" y="4569179"/>
            <a:ext cx="8125571" cy="1503962"/>
          </a:xfrm>
          <a:custGeom>
            <a:avLst/>
            <a:gdLst/>
            <a:ahLst/>
            <a:cxnLst/>
            <a:rect l="l" t="t" r="r" b="b"/>
            <a:pathLst>
              <a:path w="8125571" h="1503962">
                <a:moveTo>
                  <a:pt x="0" y="0"/>
                </a:moveTo>
                <a:lnTo>
                  <a:pt x="8125571" y="0"/>
                </a:lnTo>
                <a:lnTo>
                  <a:pt x="8125571" y="1503962"/>
                </a:lnTo>
                <a:lnTo>
                  <a:pt x="0" y="1503962"/>
                </a:lnTo>
                <a:lnTo>
                  <a:pt x="0" y="0"/>
                </a:lnTo>
                <a:close/>
              </a:path>
            </a:pathLst>
          </a:custGeom>
          <a:blipFill>
            <a:blip r:embed="rId3"/>
            <a:stretch>
              <a:fillRect/>
            </a:stretch>
          </a:blipFill>
        </p:spPr>
        <p:txBody>
          <a:bodyPr/>
          <a:lstStyle/>
          <a:p>
            <a:endParaRPr lang="de-D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89454" y="180304"/>
            <a:ext cx="298819" cy="10106696"/>
            <a:chOff x="0" y="0"/>
            <a:chExt cx="149793" cy="2709333"/>
          </a:xfrm>
          <a:solidFill>
            <a:schemeClr val="accent6"/>
          </a:solidFill>
        </p:grpSpPr>
        <p:sp>
          <p:nvSpPr>
            <p:cNvPr id="3" name="Freeform 3"/>
            <p:cNvSpPr/>
            <p:nvPr/>
          </p:nvSpPr>
          <p:spPr>
            <a:xfrm>
              <a:off x="0" y="0"/>
              <a:ext cx="149793" cy="2709333"/>
            </a:xfrm>
            <a:custGeom>
              <a:avLst/>
              <a:gdLst/>
              <a:ahLst/>
              <a:cxnLst/>
              <a:rect l="l" t="t" r="r" b="b"/>
              <a:pathLst>
                <a:path w="149793" h="2709333">
                  <a:moveTo>
                    <a:pt x="0" y="0"/>
                  </a:moveTo>
                  <a:lnTo>
                    <a:pt x="149793" y="0"/>
                  </a:lnTo>
                  <a:lnTo>
                    <a:pt x="149793" y="2709333"/>
                  </a:lnTo>
                  <a:lnTo>
                    <a:pt x="0" y="2709333"/>
                  </a:lnTo>
                  <a:close/>
                </a:path>
              </a:pathLst>
            </a:custGeom>
            <a:solidFill>
              <a:srgbClr val="F25238"/>
            </a:solidFill>
          </p:spPr>
          <p:txBody>
            <a:bodyPr/>
            <a:lstStyle/>
            <a:p>
              <a:endParaRPr lang="de-DE"/>
            </a:p>
          </p:txBody>
        </p:sp>
        <p:sp>
          <p:nvSpPr>
            <p:cNvPr id="4" name="TextBox 4"/>
            <p:cNvSpPr txBox="1"/>
            <p:nvPr/>
          </p:nvSpPr>
          <p:spPr>
            <a:xfrm>
              <a:off x="0" y="-47625"/>
              <a:ext cx="149793" cy="2756958"/>
            </a:xfrm>
            <a:prstGeom prst="rect">
              <a:avLst/>
            </a:prstGeom>
            <a:solidFill>
              <a:srgbClr val="F25238"/>
            </a:solidFill>
          </p:spPr>
          <p:txBody>
            <a:bodyPr/>
            <a:lstStyle>
              <a:defPPr lvl="0">
                <a:defRPr lang="en-US"/>
              </a:defPPr>
            </a:lstStyle>
            <a:p>
              <a:endParaRPr/>
            </a:p>
          </p:txBody>
        </p:sp>
      </p:grpSp>
      <p:sp>
        <p:nvSpPr>
          <p:cNvPr id="9" name="Freeform 9"/>
          <p:cNvSpPr/>
          <p:nvPr/>
        </p:nvSpPr>
        <p:spPr>
          <a:xfrm>
            <a:off x="576517" y="4572514"/>
            <a:ext cx="8093896" cy="1508686"/>
          </a:xfrm>
          <a:custGeom>
            <a:avLst/>
            <a:gdLst/>
            <a:ahLst/>
            <a:cxnLst/>
            <a:rect l="l" t="t" r="r" b="b"/>
            <a:pathLst>
              <a:path w="8093896" h="1508686">
                <a:moveTo>
                  <a:pt x="0" y="0"/>
                </a:moveTo>
                <a:lnTo>
                  <a:pt x="8093896" y="0"/>
                </a:lnTo>
                <a:lnTo>
                  <a:pt x="8093896" y="1508685"/>
                </a:lnTo>
                <a:lnTo>
                  <a:pt x="0" y="1508685"/>
                </a:lnTo>
                <a:lnTo>
                  <a:pt x="0" y="0"/>
                </a:lnTo>
                <a:close/>
              </a:path>
            </a:pathLst>
          </a:custGeom>
          <a:blipFill>
            <a:blip r:embed="rId2"/>
            <a:stretch>
              <a:fillRect/>
            </a:stretch>
          </a:blipFill>
        </p:spPr>
        <p:txBody>
          <a:bodyPr/>
          <a:lstStyle/>
          <a:p>
            <a:endParaRPr lang="de-DE"/>
          </a:p>
        </p:txBody>
      </p:sp>
      <p:sp>
        <p:nvSpPr>
          <p:cNvPr id="11" name="TextBox 11"/>
          <p:cNvSpPr txBox="1"/>
          <p:nvPr/>
        </p:nvSpPr>
        <p:spPr>
          <a:xfrm>
            <a:off x="966238" y="1358191"/>
            <a:ext cx="7411789" cy="1740220"/>
          </a:xfrm>
          <a:prstGeom prst="rect">
            <a:avLst/>
          </a:prstGeom>
        </p:spPr>
        <p:txBody>
          <a:bodyPr lIns="0" tIns="0" rIns="0" bIns="0" rtlCol="0" anchor="t">
            <a:spAutoFit/>
          </a:bodyPr>
          <a:lstStyle/>
          <a:p>
            <a:pPr algn="ctr">
              <a:lnSpc>
                <a:spcPts val="7000"/>
              </a:lnSpc>
            </a:pPr>
            <a:r>
              <a:rPr lang="en-US" sz="5000" dirty="0">
                <a:solidFill>
                  <a:srgbClr val="000000"/>
                </a:solidFill>
                <a:latin typeface="Arimo Bold"/>
              </a:rPr>
              <a:t>Before tuning with </a:t>
            </a:r>
            <a:r>
              <a:rPr lang="en-US" sz="5000" dirty="0" err="1">
                <a:solidFill>
                  <a:srgbClr val="000000"/>
                </a:solidFill>
                <a:latin typeface="Arimo Bold"/>
              </a:rPr>
              <a:t>optuna</a:t>
            </a:r>
            <a:r>
              <a:rPr lang="en-US" sz="5000" dirty="0">
                <a:solidFill>
                  <a:srgbClr val="000000"/>
                </a:solidFill>
                <a:latin typeface="Arimo Bold"/>
              </a:rPr>
              <a:t> Hyperparameters</a:t>
            </a:r>
          </a:p>
        </p:txBody>
      </p:sp>
      <p:sp>
        <p:nvSpPr>
          <p:cNvPr id="12" name="TextBox 12"/>
          <p:cNvSpPr txBox="1"/>
          <p:nvPr/>
        </p:nvSpPr>
        <p:spPr>
          <a:xfrm>
            <a:off x="10178987" y="1358191"/>
            <a:ext cx="6882110" cy="1740220"/>
          </a:xfrm>
          <a:prstGeom prst="rect">
            <a:avLst/>
          </a:prstGeom>
        </p:spPr>
        <p:txBody>
          <a:bodyPr lIns="0" tIns="0" rIns="0" bIns="0" rtlCol="0" anchor="t">
            <a:spAutoFit/>
          </a:bodyPr>
          <a:lstStyle/>
          <a:p>
            <a:pPr algn="ctr">
              <a:lnSpc>
                <a:spcPts val="7000"/>
              </a:lnSpc>
            </a:pPr>
            <a:r>
              <a:rPr lang="en-US" sz="5000" dirty="0">
                <a:solidFill>
                  <a:srgbClr val="000000"/>
                </a:solidFill>
                <a:latin typeface="Arimo Bold"/>
              </a:rPr>
              <a:t>After tuning with </a:t>
            </a:r>
            <a:r>
              <a:rPr lang="en-US" sz="5000" dirty="0" err="1">
                <a:solidFill>
                  <a:srgbClr val="000000"/>
                </a:solidFill>
                <a:latin typeface="Arimo Bold"/>
              </a:rPr>
              <a:t>optuna</a:t>
            </a:r>
            <a:r>
              <a:rPr lang="en-US" sz="5000" dirty="0">
                <a:solidFill>
                  <a:srgbClr val="000000"/>
                </a:solidFill>
                <a:latin typeface="Arimo Bold"/>
              </a:rPr>
              <a:t> Hyperparameters</a:t>
            </a:r>
          </a:p>
        </p:txBody>
      </p:sp>
      <p:pic>
        <p:nvPicPr>
          <p:cNvPr id="6" name="Grafik 5" descr="Ein Bild, das Text, Schrift, Screenshot enthält.&#10;&#10;Automatisch generierte Beschreibung">
            <a:extLst>
              <a:ext uri="{FF2B5EF4-FFF2-40B4-BE49-F238E27FC236}">
                <a16:creationId xmlns:a16="http://schemas.microsoft.com/office/drawing/2014/main" id="{AD0C38AC-C750-7725-5E67-D5D92DB293A0}"/>
              </a:ext>
            </a:extLst>
          </p:cNvPr>
          <p:cNvPicPr>
            <a:picLocks noChangeAspect="1"/>
          </p:cNvPicPr>
          <p:nvPr/>
        </p:nvPicPr>
        <p:blipFill>
          <a:blip r:embed="rId3"/>
          <a:stretch>
            <a:fillRect/>
          </a:stretch>
        </p:blipFill>
        <p:spPr>
          <a:xfrm>
            <a:off x="9607314" y="4572515"/>
            <a:ext cx="8297766" cy="1508685"/>
          </a:xfrm>
          <a:prstGeom prst="rect">
            <a:avLst/>
          </a:prstGeom>
        </p:spPr>
      </p:pic>
    </p:spTree>
    <p:extLst>
      <p:ext uri="{BB962C8B-B14F-4D97-AF65-F5344CB8AC3E}">
        <p14:creationId xmlns:p14="http://schemas.microsoft.com/office/powerpoint/2010/main" val="1010407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3135" y="2277377"/>
            <a:ext cx="10381730" cy="6104235"/>
          </a:xfrm>
          <a:prstGeom prst="rect">
            <a:avLst/>
          </a:prstGeom>
        </p:spPr>
        <p:txBody>
          <a:bodyPr lIns="0" tIns="0" rIns="0" bIns="0" rtlCol="0" anchor="t">
            <a:spAutoFit/>
          </a:bodyPr>
          <a:lstStyle/>
          <a:p>
            <a:pPr algn="l">
              <a:lnSpc>
                <a:spcPts val="2940"/>
              </a:lnSpc>
            </a:pPr>
            <a:r>
              <a:rPr lang="en-US" sz="2100" dirty="0">
                <a:solidFill>
                  <a:srgbClr val="000000"/>
                </a:solidFill>
                <a:latin typeface="Roboto Bold"/>
              </a:rPr>
              <a:t>Possible improvements for our model:</a:t>
            </a:r>
          </a:p>
          <a:p>
            <a:pPr algn="l">
              <a:lnSpc>
                <a:spcPts val="2940"/>
              </a:lnSpc>
            </a:pPr>
            <a:endParaRPr lang="en-US" sz="2100" dirty="0">
              <a:solidFill>
                <a:srgbClr val="000000"/>
              </a:solidFill>
              <a:latin typeface="Roboto Bold"/>
            </a:endParaRPr>
          </a:p>
          <a:p>
            <a:pPr marL="431807" lvl="1" indent="-215904" algn="l">
              <a:lnSpc>
                <a:spcPts val="2800"/>
              </a:lnSpc>
              <a:buFont typeface="Arial"/>
              <a:buChar char="•"/>
            </a:pPr>
            <a:r>
              <a:rPr lang="de-DE" sz="2000" dirty="0">
                <a:solidFill>
                  <a:srgbClr val="000000"/>
                </a:solidFill>
                <a:latin typeface="Roboto"/>
              </a:rPr>
              <a:t> Data </a:t>
            </a:r>
            <a:r>
              <a:rPr lang="de-DE" sz="2000" dirty="0" err="1">
                <a:solidFill>
                  <a:srgbClr val="000000"/>
                </a:solidFill>
                <a:latin typeface="Roboto"/>
              </a:rPr>
              <a:t>Preprocessing</a:t>
            </a:r>
            <a:r>
              <a:rPr lang="de-DE" sz="2000" dirty="0">
                <a:solidFill>
                  <a:srgbClr val="000000"/>
                </a:solidFill>
                <a:latin typeface="Roboto"/>
              </a:rPr>
              <a:t> and Feature Engineering</a:t>
            </a:r>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a:t>Model Architecture</a:t>
            </a:r>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a:t>Training </a:t>
            </a:r>
            <a:r>
              <a:rPr lang="de-DE" sz="2000" dirty="0" err="1"/>
              <a:t>Process</a:t>
            </a:r>
            <a:endParaRPr lang="de-DE" sz="2000" dirty="0"/>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err="1"/>
              <a:t>Regularization</a:t>
            </a:r>
            <a:r>
              <a:rPr lang="de-DE" sz="2000" dirty="0"/>
              <a:t> </a:t>
            </a:r>
            <a:r>
              <a:rPr lang="de-DE" sz="2000" dirty="0" err="1"/>
              <a:t>Techniques</a:t>
            </a:r>
            <a:endParaRPr lang="de-DE" sz="2000" dirty="0"/>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a:t>Ensemble Methods</a:t>
            </a:r>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err="1"/>
              <a:t>Advanced</a:t>
            </a:r>
            <a:r>
              <a:rPr lang="de-DE" sz="2000" dirty="0"/>
              <a:t> </a:t>
            </a:r>
            <a:r>
              <a:rPr lang="de-DE" sz="2000" dirty="0" err="1"/>
              <a:t>Techniques</a:t>
            </a:r>
            <a:endParaRPr lang="de-DE" sz="2000" dirty="0"/>
          </a:p>
          <a:p>
            <a:pPr marL="431807" lvl="1" indent="-215904" algn="l">
              <a:lnSpc>
                <a:spcPts val="2800"/>
              </a:lnSpc>
              <a:buFont typeface="Arial"/>
              <a:buChar char="•"/>
            </a:pPr>
            <a:endParaRPr lang="de-DE" sz="2000" dirty="0">
              <a:solidFill>
                <a:srgbClr val="000000"/>
              </a:solidFill>
              <a:latin typeface="Roboto"/>
            </a:endParaRPr>
          </a:p>
          <a:p>
            <a:pPr marL="431807" lvl="1" indent="-215904" algn="l">
              <a:lnSpc>
                <a:spcPts val="2800"/>
              </a:lnSpc>
              <a:buFont typeface="Arial"/>
              <a:buChar char="•"/>
            </a:pPr>
            <a:r>
              <a:rPr lang="de-DE" sz="2000" dirty="0"/>
              <a:t>Model Evaluation and Validation</a:t>
            </a:r>
            <a:endParaRPr lang="en-US" sz="2000" dirty="0">
              <a:solidFill>
                <a:srgbClr val="000000"/>
              </a:solidFill>
              <a:latin typeface="Roboto"/>
            </a:endParaRPr>
          </a:p>
          <a:p>
            <a:pPr algn="l">
              <a:lnSpc>
                <a:spcPts val="2800"/>
              </a:lnSpc>
            </a:pPr>
            <a:endParaRPr lang="en-US" sz="2000" dirty="0">
              <a:solidFill>
                <a:srgbClr val="000000"/>
              </a:solidFill>
              <a:latin typeface="Roboto"/>
            </a:endParaRPr>
          </a:p>
          <a:p>
            <a:pPr algn="l">
              <a:lnSpc>
                <a:spcPts val="2800"/>
              </a:lnSpc>
            </a:pPr>
            <a:endParaRPr lang="en-US" sz="2000" dirty="0">
              <a:solidFill>
                <a:srgbClr val="000000"/>
              </a:solidFill>
              <a:latin typeface="Roboto"/>
            </a:endParaRPr>
          </a:p>
        </p:txBody>
      </p:sp>
      <p:grpSp>
        <p:nvGrpSpPr>
          <p:cNvPr id="3" name="Group 3"/>
          <p:cNvGrpSpPr/>
          <p:nvPr/>
        </p:nvGrpSpPr>
        <p:grpSpPr>
          <a:xfrm>
            <a:off x="13130181" y="0"/>
            <a:ext cx="5157819" cy="1028700"/>
            <a:chOff x="0" y="0"/>
            <a:chExt cx="1358438" cy="270933"/>
          </a:xfrm>
        </p:grpSpPr>
        <p:sp>
          <p:nvSpPr>
            <p:cNvPr id="4" name="Freeform 4"/>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dirty="0"/>
            </a:p>
          </p:txBody>
        </p:sp>
        <p:sp>
          <p:nvSpPr>
            <p:cNvPr id="5" name="TextBox 5"/>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8030952" y="858214"/>
            <a:ext cx="2226094" cy="692497"/>
          </a:xfrm>
          <a:prstGeom prst="rect">
            <a:avLst/>
          </a:prstGeom>
        </p:spPr>
        <p:txBody>
          <a:bodyPr wrap="square" lIns="0" tIns="0" rIns="0" bIns="0" rtlCol="0" anchor="t">
            <a:spAutoFit/>
          </a:bodyPr>
          <a:lstStyle/>
          <a:p>
            <a:pPr algn="l">
              <a:lnSpc>
                <a:spcPts val="5714"/>
              </a:lnSpc>
            </a:pPr>
            <a:r>
              <a:rPr lang="en-US" sz="4499" dirty="0">
                <a:solidFill>
                  <a:srgbClr val="000000"/>
                </a:solidFill>
                <a:latin typeface="Roboto Bold"/>
              </a:rPr>
              <a:t>Outlook</a:t>
            </a:r>
          </a:p>
        </p:txBody>
      </p:sp>
      <p:cxnSp>
        <p:nvCxnSpPr>
          <p:cNvPr id="10" name="Gerade Verbindung 9">
            <a:extLst>
              <a:ext uri="{FF2B5EF4-FFF2-40B4-BE49-F238E27FC236}">
                <a16:creationId xmlns:a16="http://schemas.microsoft.com/office/drawing/2014/main" id="{B090A0C5-BAC3-9AB3-37D5-2C8277A33A9E}"/>
              </a:ext>
            </a:extLst>
          </p:cNvPr>
          <p:cNvCxnSpPr/>
          <p:nvPr/>
        </p:nvCxnSpPr>
        <p:spPr>
          <a:xfrm>
            <a:off x="4727121" y="1828801"/>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381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de-DE"/>
          </a:p>
        </p:txBody>
      </p:sp>
      <p:sp>
        <p:nvSpPr>
          <p:cNvPr id="3" name="TextBox 3"/>
          <p:cNvSpPr txBox="1"/>
          <p:nvPr/>
        </p:nvSpPr>
        <p:spPr>
          <a:xfrm>
            <a:off x="4005551" y="3203575"/>
            <a:ext cx="10276899" cy="5230150"/>
          </a:xfrm>
          <a:prstGeom prst="rect">
            <a:avLst/>
          </a:prstGeom>
        </p:spPr>
        <p:txBody>
          <a:bodyPr lIns="0" tIns="0" rIns="0" bIns="0" rtlCol="0" anchor="t">
            <a:spAutoFit/>
          </a:bodyPr>
          <a:lstStyle/>
          <a:p>
            <a:pPr algn="ctr">
              <a:lnSpc>
                <a:spcPts val="22399"/>
              </a:lnSpc>
            </a:pPr>
            <a:r>
              <a:rPr lang="en-US" sz="15999" spc="639" dirty="0">
                <a:solidFill>
                  <a:srgbClr val="F25238"/>
                </a:solidFill>
                <a:latin typeface="Mr Dafoe"/>
              </a:rPr>
              <a:t>Thank You</a:t>
            </a:r>
          </a:p>
          <a:p>
            <a:pPr algn="ctr">
              <a:lnSpc>
                <a:spcPts val="22399"/>
              </a:lnSpc>
            </a:pPr>
            <a:r>
              <a:rPr lang="en-US" sz="6000" spc="639" dirty="0">
                <a:solidFill>
                  <a:srgbClr val="F25238"/>
                </a:solidFill>
                <a:latin typeface="Mr Dafoe"/>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30181" y="0"/>
            <a:ext cx="5157819" cy="1028700"/>
            <a:chOff x="0" y="0"/>
            <a:chExt cx="1358438" cy="270933"/>
          </a:xfrm>
        </p:grpSpPr>
        <p:sp>
          <p:nvSpPr>
            <p:cNvPr id="3" name="Freeform 3"/>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a:p>
          </p:txBody>
        </p:sp>
        <p:sp>
          <p:nvSpPr>
            <p:cNvPr id="4" name="TextBox 4"/>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13653" y="4208218"/>
            <a:ext cx="1125913" cy="1125913"/>
          </a:xfrm>
          <a:custGeom>
            <a:avLst/>
            <a:gdLst/>
            <a:ahLst/>
            <a:cxnLst/>
            <a:rect l="l" t="t" r="r" b="b"/>
            <a:pathLst>
              <a:path w="1125913" h="1125913">
                <a:moveTo>
                  <a:pt x="0" y="0"/>
                </a:moveTo>
                <a:lnTo>
                  <a:pt x="1125912" y="0"/>
                </a:lnTo>
                <a:lnTo>
                  <a:pt x="1125912" y="1125913"/>
                </a:lnTo>
                <a:lnTo>
                  <a:pt x="0" y="112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6" name="Freeform 6"/>
          <p:cNvSpPr/>
          <p:nvPr/>
        </p:nvSpPr>
        <p:spPr>
          <a:xfrm>
            <a:off x="1926680" y="7094789"/>
            <a:ext cx="852296" cy="1019188"/>
          </a:xfrm>
          <a:custGeom>
            <a:avLst/>
            <a:gdLst/>
            <a:ahLst/>
            <a:cxnLst/>
            <a:rect l="l" t="t" r="r" b="b"/>
            <a:pathLst>
              <a:path w="852296" h="1019188">
                <a:moveTo>
                  <a:pt x="0" y="0"/>
                </a:moveTo>
                <a:lnTo>
                  <a:pt x="852295" y="0"/>
                </a:lnTo>
                <a:lnTo>
                  <a:pt x="852295" y="1019188"/>
                </a:lnTo>
                <a:lnTo>
                  <a:pt x="0" y="1019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9" name="TextBox 9"/>
          <p:cNvSpPr txBox="1"/>
          <p:nvPr/>
        </p:nvSpPr>
        <p:spPr>
          <a:xfrm>
            <a:off x="6659572" y="1363498"/>
            <a:ext cx="4968855" cy="766235"/>
          </a:xfrm>
          <a:prstGeom prst="rect">
            <a:avLst/>
          </a:prstGeom>
        </p:spPr>
        <p:txBody>
          <a:bodyPr wrap="square" lIns="0" tIns="0" rIns="0" bIns="0" rtlCol="0" anchor="t">
            <a:spAutoFit/>
          </a:bodyPr>
          <a:lstStyle/>
          <a:p>
            <a:pPr algn="ctr">
              <a:lnSpc>
                <a:spcPts val="6349"/>
              </a:lnSpc>
            </a:pPr>
            <a:r>
              <a:rPr lang="en-US" sz="4999" dirty="0">
                <a:solidFill>
                  <a:srgbClr val="000000"/>
                </a:solidFill>
                <a:latin typeface="Roboto Bold"/>
              </a:rPr>
              <a:t>Table of Content</a:t>
            </a:r>
          </a:p>
        </p:txBody>
      </p:sp>
      <p:sp>
        <p:nvSpPr>
          <p:cNvPr id="10" name="TextBox 10"/>
          <p:cNvSpPr txBox="1"/>
          <p:nvPr/>
        </p:nvSpPr>
        <p:spPr>
          <a:xfrm>
            <a:off x="7651195" y="3352819"/>
            <a:ext cx="5478986" cy="3962623"/>
          </a:xfrm>
          <a:prstGeom prst="rect">
            <a:avLst/>
          </a:prstGeom>
        </p:spPr>
        <p:txBody>
          <a:bodyPr lIns="0" tIns="0" rIns="0" bIns="0" rtlCol="0" anchor="t">
            <a:spAutoFit/>
          </a:bodyPr>
          <a:lstStyle/>
          <a:p>
            <a:pPr marL="342900" indent="-342900">
              <a:lnSpc>
                <a:spcPts val="2800"/>
              </a:lnSpc>
              <a:buFont typeface="Arial" panose="020B0604020202020204" pitchFamily="34" charset="0"/>
              <a:buChar char="•"/>
            </a:pPr>
            <a:r>
              <a:rPr lang="en-US" sz="3200" dirty="0">
                <a:solidFill>
                  <a:srgbClr val="000000"/>
                </a:solidFill>
                <a:latin typeface="Roboto"/>
              </a:rPr>
              <a:t>Introduction</a:t>
            </a:r>
          </a:p>
          <a:p>
            <a:pPr marL="342900" indent="-342900">
              <a:lnSpc>
                <a:spcPts val="2800"/>
              </a:lnSpc>
              <a:buFont typeface="Arial" panose="020B0604020202020204" pitchFamily="34" charset="0"/>
              <a:buChar char="•"/>
            </a:pPr>
            <a:endParaRPr lang="en-US" sz="3200" dirty="0">
              <a:solidFill>
                <a:srgbClr val="000000"/>
              </a:solidFill>
              <a:latin typeface="Roboto"/>
            </a:endParaRPr>
          </a:p>
          <a:p>
            <a:pPr marL="342900" indent="-342900">
              <a:lnSpc>
                <a:spcPts val="2800"/>
              </a:lnSpc>
              <a:buFont typeface="Arial" panose="020B0604020202020204" pitchFamily="34" charset="0"/>
              <a:buChar char="•"/>
            </a:pPr>
            <a:r>
              <a:rPr lang="en-US" sz="3200" dirty="0">
                <a:solidFill>
                  <a:srgbClr val="000000"/>
                </a:solidFill>
                <a:latin typeface="Roboto"/>
              </a:rPr>
              <a:t>Project Goals</a:t>
            </a:r>
          </a:p>
          <a:p>
            <a:pPr marL="342900" indent="-342900">
              <a:lnSpc>
                <a:spcPts val="2800"/>
              </a:lnSpc>
              <a:buFont typeface="Arial" panose="020B0604020202020204" pitchFamily="34" charset="0"/>
              <a:buChar char="•"/>
            </a:pPr>
            <a:endParaRPr lang="en-US" sz="3200" dirty="0">
              <a:solidFill>
                <a:srgbClr val="000000"/>
              </a:solidFill>
              <a:latin typeface="Roboto"/>
            </a:endParaRPr>
          </a:p>
          <a:p>
            <a:pPr marL="342900" indent="-342900">
              <a:lnSpc>
                <a:spcPts val="2800"/>
              </a:lnSpc>
              <a:buFont typeface="Arial" panose="020B0604020202020204" pitchFamily="34" charset="0"/>
              <a:buChar char="•"/>
            </a:pPr>
            <a:r>
              <a:rPr lang="en-US" sz="3200" dirty="0">
                <a:solidFill>
                  <a:srgbClr val="000000"/>
                </a:solidFill>
                <a:latin typeface="Roboto"/>
              </a:rPr>
              <a:t>Data </a:t>
            </a:r>
          </a:p>
          <a:p>
            <a:pPr marL="342900" indent="-342900">
              <a:lnSpc>
                <a:spcPts val="2800"/>
              </a:lnSpc>
              <a:buFont typeface="Arial" panose="020B0604020202020204" pitchFamily="34" charset="0"/>
              <a:buChar char="•"/>
            </a:pPr>
            <a:endParaRPr lang="en-US" sz="3200" dirty="0">
              <a:solidFill>
                <a:srgbClr val="000000"/>
              </a:solidFill>
              <a:latin typeface="Roboto"/>
            </a:endParaRPr>
          </a:p>
          <a:p>
            <a:pPr marL="342900" indent="-342900">
              <a:lnSpc>
                <a:spcPts val="2800"/>
              </a:lnSpc>
              <a:buFont typeface="Arial" panose="020B0604020202020204" pitchFamily="34" charset="0"/>
              <a:buChar char="•"/>
            </a:pPr>
            <a:r>
              <a:rPr lang="en-US" sz="3200" dirty="0">
                <a:solidFill>
                  <a:srgbClr val="000000"/>
                </a:solidFill>
                <a:latin typeface="Roboto"/>
              </a:rPr>
              <a:t>Model and Methods</a:t>
            </a:r>
          </a:p>
          <a:p>
            <a:pPr marL="342900" indent="-342900">
              <a:lnSpc>
                <a:spcPts val="2800"/>
              </a:lnSpc>
              <a:buFont typeface="Arial" panose="020B0604020202020204" pitchFamily="34" charset="0"/>
              <a:buChar char="•"/>
            </a:pPr>
            <a:endParaRPr lang="en-US" sz="3200" dirty="0">
              <a:solidFill>
                <a:srgbClr val="000000"/>
              </a:solidFill>
              <a:latin typeface="Roboto"/>
            </a:endParaRPr>
          </a:p>
          <a:p>
            <a:pPr marL="342900" indent="-342900">
              <a:lnSpc>
                <a:spcPts val="2800"/>
              </a:lnSpc>
              <a:buFont typeface="Arial" panose="020B0604020202020204" pitchFamily="34" charset="0"/>
              <a:buChar char="•"/>
            </a:pPr>
            <a:r>
              <a:rPr lang="en-US" sz="3200" dirty="0">
                <a:solidFill>
                  <a:srgbClr val="000000"/>
                </a:solidFill>
                <a:latin typeface="Roboto"/>
              </a:rPr>
              <a:t>Results</a:t>
            </a:r>
          </a:p>
          <a:p>
            <a:pPr marL="342900" indent="-342900">
              <a:lnSpc>
                <a:spcPts val="2800"/>
              </a:lnSpc>
              <a:buFont typeface="Arial" panose="020B0604020202020204" pitchFamily="34" charset="0"/>
              <a:buChar char="•"/>
            </a:pPr>
            <a:endParaRPr lang="en-US" sz="3200" dirty="0">
              <a:solidFill>
                <a:srgbClr val="000000"/>
              </a:solidFill>
              <a:latin typeface="Roboto"/>
            </a:endParaRPr>
          </a:p>
          <a:p>
            <a:pPr marL="342900" indent="-342900">
              <a:lnSpc>
                <a:spcPts val="2800"/>
              </a:lnSpc>
              <a:buFont typeface="Arial" panose="020B0604020202020204" pitchFamily="34" charset="0"/>
              <a:buChar char="•"/>
            </a:pPr>
            <a:r>
              <a:rPr lang="en-US" sz="3200" dirty="0">
                <a:solidFill>
                  <a:srgbClr val="000000"/>
                </a:solidFill>
                <a:latin typeface="Roboto"/>
              </a:rPr>
              <a:t>Outlook</a:t>
            </a:r>
          </a:p>
        </p:txBody>
      </p:sp>
      <p:cxnSp>
        <p:nvCxnSpPr>
          <p:cNvPr id="14" name="Gerade Verbindung 13">
            <a:extLst>
              <a:ext uri="{FF2B5EF4-FFF2-40B4-BE49-F238E27FC236}">
                <a16:creationId xmlns:a16="http://schemas.microsoft.com/office/drawing/2014/main" id="{35B10E3D-8591-1BCF-ED63-B8543A38CAB1}"/>
              </a:ext>
            </a:extLst>
          </p:cNvPr>
          <p:cNvCxnSpPr/>
          <p:nvPr/>
        </p:nvCxnSpPr>
        <p:spPr>
          <a:xfrm>
            <a:off x="4555668" y="2710544"/>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430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88852" y="-144661"/>
            <a:ext cx="4899148" cy="10431661"/>
            <a:chOff x="0" y="-38100"/>
            <a:chExt cx="1290311" cy="2747433"/>
          </a:xfrm>
        </p:grpSpPr>
        <p:sp>
          <p:nvSpPr>
            <p:cNvPr id="3" name="Freeform 3"/>
            <p:cNvSpPr/>
            <p:nvPr/>
          </p:nvSpPr>
          <p:spPr>
            <a:xfrm>
              <a:off x="0" y="0"/>
              <a:ext cx="1290311" cy="2709333"/>
            </a:xfrm>
            <a:custGeom>
              <a:avLst/>
              <a:gdLst/>
              <a:ahLst/>
              <a:cxnLst/>
              <a:rect l="l" t="t" r="r" b="b"/>
              <a:pathLst>
                <a:path w="1290311" h="2709333">
                  <a:moveTo>
                    <a:pt x="0" y="0"/>
                  </a:moveTo>
                  <a:lnTo>
                    <a:pt x="1290311" y="0"/>
                  </a:lnTo>
                  <a:lnTo>
                    <a:pt x="1290311" y="2709333"/>
                  </a:lnTo>
                  <a:lnTo>
                    <a:pt x="0" y="2709333"/>
                  </a:lnTo>
                  <a:close/>
                </a:path>
              </a:pathLst>
            </a:custGeom>
            <a:solidFill>
              <a:srgbClr val="F25238"/>
            </a:solidFill>
          </p:spPr>
          <p:txBody>
            <a:bodyPr/>
            <a:lstStyle/>
            <a:p>
              <a:endParaRPr lang="de-DE"/>
            </a:p>
          </p:txBody>
        </p:sp>
        <p:sp>
          <p:nvSpPr>
            <p:cNvPr id="4" name="TextBox 4"/>
            <p:cNvSpPr txBox="1"/>
            <p:nvPr/>
          </p:nvSpPr>
          <p:spPr>
            <a:xfrm>
              <a:off x="0" y="-38100"/>
              <a:ext cx="1290311"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034052" y="2230058"/>
            <a:ext cx="3591885" cy="793750"/>
          </a:xfrm>
          <a:prstGeom prst="rect">
            <a:avLst/>
          </a:prstGeom>
        </p:spPr>
        <p:txBody>
          <a:bodyPr lIns="0" tIns="0" rIns="0" bIns="0" rtlCol="0" anchor="t">
            <a:spAutoFit/>
          </a:bodyPr>
          <a:lstStyle/>
          <a:p>
            <a:pPr algn="l">
              <a:lnSpc>
                <a:spcPts val="6349"/>
              </a:lnSpc>
            </a:pPr>
            <a:r>
              <a:rPr lang="en-US" sz="4999">
                <a:solidFill>
                  <a:srgbClr val="000000"/>
                </a:solidFill>
                <a:latin typeface="Roboto Bold"/>
              </a:rPr>
              <a:t>Background</a:t>
            </a:r>
            <a:endParaRPr lang="en-US" sz="4999" dirty="0">
              <a:solidFill>
                <a:srgbClr val="000000"/>
              </a:solidFill>
              <a:latin typeface="Roboto Bold"/>
            </a:endParaRPr>
          </a:p>
        </p:txBody>
      </p:sp>
      <p:sp>
        <p:nvSpPr>
          <p:cNvPr id="6" name="TextBox 6"/>
          <p:cNvSpPr txBox="1"/>
          <p:nvPr/>
        </p:nvSpPr>
        <p:spPr>
          <a:xfrm>
            <a:off x="3930756" y="4038791"/>
            <a:ext cx="7895552" cy="2209418"/>
          </a:xfrm>
          <a:prstGeom prst="rect">
            <a:avLst/>
          </a:prstGeom>
        </p:spPr>
        <p:txBody>
          <a:bodyPr lIns="0" tIns="0" rIns="0" bIns="0" rtlCol="0" anchor="t">
            <a:spAutoFit/>
          </a:bodyPr>
          <a:lstStyle/>
          <a:p>
            <a:pPr algn="ctr">
              <a:lnSpc>
                <a:spcPts val="3521"/>
              </a:lnSpc>
            </a:pPr>
            <a:r>
              <a:rPr lang="en-US" sz="2515" dirty="0">
                <a:solidFill>
                  <a:srgbClr val="000000"/>
                </a:solidFill>
                <a:latin typeface="Roboto"/>
              </a:rPr>
              <a:t>In the world of finance, predicting stock prices is crucial for investors and analysts. Machine learning techniques, particularly those involving neural networks, have gained popularity due to their ability to model complex patterns in time series data.</a:t>
            </a:r>
          </a:p>
        </p:txBody>
      </p:sp>
      <p:cxnSp>
        <p:nvCxnSpPr>
          <p:cNvPr id="8" name="Gerade Verbindung 7">
            <a:extLst>
              <a:ext uri="{FF2B5EF4-FFF2-40B4-BE49-F238E27FC236}">
                <a16:creationId xmlns:a16="http://schemas.microsoft.com/office/drawing/2014/main" id="{883C373C-2490-53C7-0828-B8DB23EDFBC9}"/>
              </a:ext>
            </a:extLst>
          </p:cNvPr>
          <p:cNvCxnSpPr/>
          <p:nvPr/>
        </p:nvCxnSpPr>
        <p:spPr>
          <a:xfrm>
            <a:off x="3461654" y="3200400"/>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62898" y="4114800"/>
            <a:ext cx="4899148" cy="6172200"/>
            <a:chOff x="0" y="0"/>
            <a:chExt cx="1290311" cy="1625600"/>
          </a:xfrm>
        </p:grpSpPr>
        <p:sp>
          <p:nvSpPr>
            <p:cNvPr id="3" name="Freeform 3"/>
            <p:cNvSpPr/>
            <p:nvPr/>
          </p:nvSpPr>
          <p:spPr>
            <a:xfrm>
              <a:off x="0" y="0"/>
              <a:ext cx="1290311" cy="1625600"/>
            </a:xfrm>
            <a:custGeom>
              <a:avLst/>
              <a:gdLst/>
              <a:ahLst/>
              <a:cxnLst/>
              <a:rect l="l" t="t" r="r" b="b"/>
              <a:pathLst>
                <a:path w="1290311" h="1625600">
                  <a:moveTo>
                    <a:pt x="0" y="0"/>
                  </a:moveTo>
                  <a:lnTo>
                    <a:pt x="1290311" y="0"/>
                  </a:lnTo>
                  <a:lnTo>
                    <a:pt x="1290311" y="1625600"/>
                  </a:lnTo>
                  <a:lnTo>
                    <a:pt x="0" y="1625600"/>
                  </a:lnTo>
                  <a:close/>
                </a:path>
              </a:pathLst>
            </a:custGeom>
            <a:solidFill>
              <a:srgbClr val="F25238"/>
            </a:solidFill>
          </p:spPr>
          <p:txBody>
            <a:bodyPr/>
            <a:lstStyle/>
            <a:p>
              <a:endParaRPr lang="de-DE"/>
            </a:p>
          </p:txBody>
        </p:sp>
        <p:sp>
          <p:nvSpPr>
            <p:cNvPr id="4" name="TextBox 4"/>
            <p:cNvSpPr txBox="1"/>
            <p:nvPr/>
          </p:nvSpPr>
          <p:spPr>
            <a:xfrm>
              <a:off x="0" y="-38100"/>
              <a:ext cx="1290311" cy="16637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6206490" cy="9026315"/>
          </a:xfrm>
          <a:custGeom>
            <a:avLst/>
            <a:gdLst/>
            <a:ahLst/>
            <a:cxnLst/>
            <a:rect l="l" t="t" r="r" b="b"/>
            <a:pathLst>
              <a:path w="6206490" h="9026315">
                <a:moveTo>
                  <a:pt x="0" y="0"/>
                </a:moveTo>
                <a:lnTo>
                  <a:pt x="6206490" y="0"/>
                </a:lnTo>
                <a:lnTo>
                  <a:pt x="6206490" y="9026315"/>
                </a:lnTo>
                <a:lnTo>
                  <a:pt x="0" y="9026315"/>
                </a:lnTo>
                <a:lnTo>
                  <a:pt x="0" y="0"/>
                </a:lnTo>
                <a:close/>
              </a:path>
            </a:pathLst>
          </a:custGeom>
          <a:blipFill>
            <a:blip r:embed="rId3"/>
            <a:stretch>
              <a:fillRect t="-15533" b="-6706"/>
            </a:stretch>
          </a:blipFill>
        </p:spPr>
        <p:txBody>
          <a:bodyPr/>
          <a:lstStyle/>
          <a:p>
            <a:endParaRPr lang="de-DE"/>
          </a:p>
        </p:txBody>
      </p:sp>
      <p:sp>
        <p:nvSpPr>
          <p:cNvPr id="6" name="TextBox 6"/>
          <p:cNvSpPr txBox="1"/>
          <p:nvPr/>
        </p:nvSpPr>
        <p:spPr>
          <a:xfrm>
            <a:off x="9500748" y="3168393"/>
            <a:ext cx="6008099" cy="3049425"/>
          </a:xfrm>
          <a:prstGeom prst="rect">
            <a:avLst/>
          </a:prstGeom>
        </p:spPr>
        <p:txBody>
          <a:bodyPr lIns="0" tIns="0" rIns="0" bIns="0" rtlCol="0" anchor="t">
            <a:spAutoFit/>
          </a:bodyPr>
          <a:lstStyle/>
          <a:p>
            <a:pPr algn="ctr">
              <a:lnSpc>
                <a:spcPts val="2961"/>
              </a:lnSpc>
            </a:pPr>
            <a:r>
              <a:rPr lang="en-US" sz="2115" dirty="0">
                <a:solidFill>
                  <a:srgbClr val="000000"/>
                </a:solidFill>
                <a:latin typeface="Roboto"/>
              </a:rPr>
              <a:t>Traditional methods of stock price prediction often struggle to capture the intricate relationships in financial data. The aim of this project is to explore the effectiveness of </a:t>
            </a:r>
            <a:r>
              <a:rPr lang="en-US" sz="2115" b="1" dirty="0">
                <a:solidFill>
                  <a:srgbClr val="000000"/>
                </a:solidFill>
                <a:latin typeface="Roboto"/>
              </a:rPr>
              <a:t>Long Short-Term Memory</a:t>
            </a:r>
            <a:r>
              <a:rPr lang="en-US" sz="2115" dirty="0">
                <a:solidFill>
                  <a:srgbClr val="000000"/>
                </a:solidFill>
                <a:latin typeface="Roboto"/>
              </a:rPr>
              <a:t> (LSTM) networks, a type of </a:t>
            </a:r>
            <a:r>
              <a:rPr lang="en-US" sz="2115" b="1" dirty="0">
                <a:solidFill>
                  <a:srgbClr val="000000"/>
                </a:solidFill>
                <a:latin typeface="Roboto"/>
              </a:rPr>
              <a:t>recurrent neural network</a:t>
            </a:r>
            <a:r>
              <a:rPr lang="en-US" sz="2115" dirty="0">
                <a:solidFill>
                  <a:srgbClr val="000000"/>
                </a:solidFill>
                <a:latin typeface="Roboto"/>
              </a:rPr>
              <a:t> (RNN), for predicting stock prices using historical data and technical indicators.</a:t>
            </a:r>
          </a:p>
        </p:txBody>
      </p:sp>
      <p:sp>
        <p:nvSpPr>
          <p:cNvPr id="7" name="TextBox 7"/>
          <p:cNvSpPr txBox="1"/>
          <p:nvPr/>
        </p:nvSpPr>
        <p:spPr>
          <a:xfrm>
            <a:off x="9221324" y="709356"/>
            <a:ext cx="6566947" cy="1749425"/>
          </a:xfrm>
          <a:prstGeom prst="rect">
            <a:avLst/>
          </a:prstGeom>
        </p:spPr>
        <p:txBody>
          <a:bodyPr lIns="0" tIns="0" rIns="0" bIns="0" rtlCol="0" anchor="t">
            <a:spAutoFit/>
          </a:bodyPr>
          <a:lstStyle/>
          <a:p>
            <a:pPr algn="ctr">
              <a:lnSpc>
                <a:spcPts val="7000"/>
              </a:lnSpc>
            </a:pPr>
            <a:r>
              <a:rPr lang="en-US" sz="5000">
                <a:solidFill>
                  <a:srgbClr val="000000"/>
                </a:solidFill>
                <a:latin typeface="Roboto Bold"/>
              </a:rPr>
              <a:t>The problem we want to solve</a:t>
            </a:r>
          </a:p>
        </p:txBody>
      </p:sp>
      <p:cxnSp>
        <p:nvCxnSpPr>
          <p:cNvPr id="8" name="Gerade Verbindung 7">
            <a:extLst>
              <a:ext uri="{FF2B5EF4-FFF2-40B4-BE49-F238E27FC236}">
                <a16:creationId xmlns:a16="http://schemas.microsoft.com/office/drawing/2014/main" id="{0A0DF0B4-F7C0-3330-63E2-7BD6CC4A52CE}"/>
              </a:ext>
            </a:extLst>
          </p:cNvPr>
          <p:cNvCxnSpPr/>
          <p:nvPr/>
        </p:nvCxnSpPr>
        <p:spPr>
          <a:xfrm>
            <a:off x="7968340" y="2694215"/>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30181" y="0"/>
            <a:ext cx="5157819" cy="1028700"/>
            <a:chOff x="0" y="0"/>
            <a:chExt cx="1358438" cy="270933"/>
          </a:xfrm>
        </p:grpSpPr>
        <p:sp>
          <p:nvSpPr>
            <p:cNvPr id="3" name="Freeform 3"/>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a:p>
          </p:txBody>
        </p:sp>
        <p:sp>
          <p:nvSpPr>
            <p:cNvPr id="4" name="TextBox 4"/>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813653" y="4208218"/>
            <a:ext cx="1125913" cy="1125913"/>
          </a:xfrm>
          <a:custGeom>
            <a:avLst/>
            <a:gdLst/>
            <a:ahLst/>
            <a:cxnLst/>
            <a:rect l="l" t="t" r="r" b="b"/>
            <a:pathLst>
              <a:path w="1125913" h="1125913">
                <a:moveTo>
                  <a:pt x="0" y="0"/>
                </a:moveTo>
                <a:lnTo>
                  <a:pt x="1125912" y="0"/>
                </a:lnTo>
                <a:lnTo>
                  <a:pt x="1125912" y="1125913"/>
                </a:lnTo>
                <a:lnTo>
                  <a:pt x="0" y="1125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6" name="Freeform 6"/>
          <p:cNvSpPr/>
          <p:nvPr/>
        </p:nvSpPr>
        <p:spPr>
          <a:xfrm>
            <a:off x="1926680" y="7094789"/>
            <a:ext cx="852296" cy="1019188"/>
          </a:xfrm>
          <a:custGeom>
            <a:avLst/>
            <a:gdLst/>
            <a:ahLst/>
            <a:cxnLst/>
            <a:rect l="l" t="t" r="r" b="b"/>
            <a:pathLst>
              <a:path w="852296" h="1019188">
                <a:moveTo>
                  <a:pt x="0" y="0"/>
                </a:moveTo>
                <a:lnTo>
                  <a:pt x="852295" y="0"/>
                </a:lnTo>
                <a:lnTo>
                  <a:pt x="852295" y="1019188"/>
                </a:lnTo>
                <a:lnTo>
                  <a:pt x="0" y="1019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a:p>
        </p:txBody>
      </p:sp>
      <p:sp>
        <p:nvSpPr>
          <p:cNvPr id="7" name="Freeform 7"/>
          <p:cNvSpPr/>
          <p:nvPr/>
        </p:nvSpPr>
        <p:spPr>
          <a:xfrm>
            <a:off x="5245209" y="7094789"/>
            <a:ext cx="868857" cy="1019188"/>
          </a:xfrm>
          <a:custGeom>
            <a:avLst/>
            <a:gdLst/>
            <a:ahLst/>
            <a:cxnLst/>
            <a:rect l="l" t="t" r="r" b="b"/>
            <a:pathLst>
              <a:path w="868857" h="1019188">
                <a:moveTo>
                  <a:pt x="0" y="0"/>
                </a:moveTo>
                <a:lnTo>
                  <a:pt x="868858" y="0"/>
                </a:lnTo>
                <a:lnTo>
                  <a:pt x="868858" y="1019188"/>
                </a:lnTo>
                <a:lnTo>
                  <a:pt x="0" y="10191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a:p>
        </p:txBody>
      </p:sp>
      <p:sp>
        <p:nvSpPr>
          <p:cNvPr id="8" name="Freeform 8"/>
          <p:cNvSpPr/>
          <p:nvPr/>
        </p:nvSpPr>
        <p:spPr>
          <a:xfrm>
            <a:off x="5083001" y="4118729"/>
            <a:ext cx="1085098" cy="1125913"/>
          </a:xfrm>
          <a:custGeom>
            <a:avLst/>
            <a:gdLst/>
            <a:ahLst/>
            <a:cxnLst/>
            <a:rect l="l" t="t" r="r" b="b"/>
            <a:pathLst>
              <a:path w="1085098" h="1125913">
                <a:moveTo>
                  <a:pt x="0" y="0"/>
                </a:moveTo>
                <a:lnTo>
                  <a:pt x="1085098" y="0"/>
                </a:lnTo>
                <a:lnTo>
                  <a:pt x="1085098" y="1125913"/>
                </a:lnTo>
                <a:lnTo>
                  <a:pt x="0" y="11259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de-DE"/>
          </a:p>
        </p:txBody>
      </p:sp>
      <p:sp>
        <p:nvSpPr>
          <p:cNvPr id="9" name="TextBox 9"/>
          <p:cNvSpPr txBox="1"/>
          <p:nvPr/>
        </p:nvSpPr>
        <p:spPr>
          <a:xfrm>
            <a:off x="7278953" y="1390636"/>
            <a:ext cx="3575224" cy="793750"/>
          </a:xfrm>
          <a:prstGeom prst="rect">
            <a:avLst/>
          </a:prstGeom>
        </p:spPr>
        <p:txBody>
          <a:bodyPr lIns="0" tIns="0" rIns="0" bIns="0" rtlCol="0" anchor="t">
            <a:spAutoFit/>
          </a:bodyPr>
          <a:lstStyle/>
          <a:p>
            <a:pPr algn="ctr">
              <a:lnSpc>
                <a:spcPts val="6349"/>
              </a:lnSpc>
            </a:pPr>
            <a:r>
              <a:rPr lang="en-US" sz="4999">
                <a:solidFill>
                  <a:srgbClr val="000000"/>
                </a:solidFill>
                <a:latin typeface="Roboto Bold"/>
              </a:rPr>
              <a:t>Project Goal</a:t>
            </a:r>
          </a:p>
        </p:txBody>
      </p:sp>
      <p:sp>
        <p:nvSpPr>
          <p:cNvPr id="10" name="TextBox 10"/>
          <p:cNvSpPr txBox="1"/>
          <p:nvPr/>
        </p:nvSpPr>
        <p:spPr>
          <a:xfrm>
            <a:off x="6477804" y="4118729"/>
            <a:ext cx="5478986" cy="1416049"/>
          </a:xfrm>
          <a:prstGeom prst="rect">
            <a:avLst/>
          </a:prstGeom>
        </p:spPr>
        <p:txBody>
          <a:bodyPr lIns="0" tIns="0" rIns="0" bIns="0" rtlCol="0" anchor="t">
            <a:spAutoFit/>
          </a:bodyPr>
          <a:lstStyle/>
          <a:p>
            <a:pPr marL="342900" indent="-342900" algn="l">
              <a:lnSpc>
                <a:spcPts val="2800"/>
              </a:lnSpc>
              <a:buFont typeface="Arial" panose="020B0604020202020204" pitchFamily="34" charset="0"/>
              <a:buChar char="•"/>
            </a:pPr>
            <a:r>
              <a:rPr lang="en-US" sz="2000" dirty="0">
                <a:solidFill>
                  <a:srgbClr val="000000"/>
                </a:solidFill>
                <a:latin typeface="Roboto"/>
              </a:rPr>
              <a:t>To develop an </a:t>
            </a:r>
            <a:r>
              <a:rPr lang="en-US" sz="2000" b="1" dirty="0">
                <a:solidFill>
                  <a:srgbClr val="000000"/>
                </a:solidFill>
                <a:latin typeface="Roboto"/>
              </a:rPr>
              <a:t>LSTM-based</a:t>
            </a:r>
            <a:r>
              <a:rPr lang="en-US" sz="2000" dirty="0">
                <a:solidFill>
                  <a:srgbClr val="000000"/>
                </a:solidFill>
                <a:latin typeface="Roboto"/>
              </a:rPr>
              <a:t> model to predict future stock prices of a given ticker symbol using </a:t>
            </a:r>
            <a:r>
              <a:rPr lang="en-US" sz="2000" b="1" dirty="0">
                <a:solidFill>
                  <a:srgbClr val="000000"/>
                </a:solidFill>
                <a:latin typeface="Roboto"/>
              </a:rPr>
              <a:t>historical price data </a:t>
            </a:r>
            <a:r>
              <a:rPr lang="en-US" sz="2000" dirty="0">
                <a:solidFill>
                  <a:srgbClr val="000000"/>
                </a:solidFill>
                <a:latin typeface="Roboto"/>
              </a:rPr>
              <a:t>and </a:t>
            </a:r>
            <a:r>
              <a:rPr lang="en-US" sz="2000" b="1" dirty="0">
                <a:solidFill>
                  <a:srgbClr val="000000"/>
                </a:solidFill>
                <a:latin typeface="Roboto"/>
              </a:rPr>
              <a:t>technical indicators</a:t>
            </a:r>
            <a:r>
              <a:rPr lang="en-US" sz="2000" dirty="0">
                <a:solidFill>
                  <a:srgbClr val="000000"/>
                </a:solidFill>
                <a:latin typeface="Roboto"/>
              </a:rPr>
              <a:t>.</a:t>
            </a:r>
          </a:p>
        </p:txBody>
      </p:sp>
      <p:sp>
        <p:nvSpPr>
          <p:cNvPr id="11" name="TextBox 11"/>
          <p:cNvSpPr txBox="1"/>
          <p:nvPr/>
        </p:nvSpPr>
        <p:spPr>
          <a:xfrm>
            <a:off x="6327073" y="6688536"/>
            <a:ext cx="5478986" cy="2473324"/>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Roboto"/>
              </a:rPr>
              <a:t>To evaluate the model's performance using metrics such as </a:t>
            </a:r>
            <a:r>
              <a:rPr lang="en-US" sz="2000" b="1" dirty="0">
                <a:solidFill>
                  <a:srgbClr val="000000"/>
                </a:solidFill>
                <a:latin typeface="Roboto"/>
              </a:rPr>
              <a:t>Mean Absolute Error</a:t>
            </a:r>
            <a:r>
              <a:rPr lang="en-US" sz="2000" dirty="0">
                <a:solidFill>
                  <a:srgbClr val="000000"/>
                </a:solidFill>
                <a:latin typeface="Roboto"/>
              </a:rPr>
              <a:t> (MAE) and </a:t>
            </a:r>
            <a:r>
              <a:rPr lang="en-US" sz="2000" b="1" dirty="0">
                <a:solidFill>
                  <a:srgbClr val="000000"/>
                </a:solidFill>
                <a:latin typeface="Roboto"/>
              </a:rPr>
              <a:t>Directional Accuracy </a:t>
            </a:r>
            <a:r>
              <a:rPr lang="en-US" sz="2000" dirty="0">
                <a:solidFill>
                  <a:srgbClr val="000000"/>
                </a:solidFill>
                <a:latin typeface="Roboto"/>
              </a:rPr>
              <a:t>(DA).</a:t>
            </a:r>
          </a:p>
          <a:p>
            <a:pPr marL="431807" lvl="1" indent="-215904" algn="l">
              <a:lnSpc>
                <a:spcPts val="2800"/>
              </a:lnSpc>
              <a:buFont typeface="Arial"/>
              <a:buChar char="•"/>
            </a:pPr>
            <a:r>
              <a:rPr lang="en-US" sz="2000" dirty="0">
                <a:solidFill>
                  <a:srgbClr val="000000"/>
                </a:solidFill>
                <a:latin typeface="Roboto"/>
              </a:rPr>
              <a:t>To optimize the model's hyperparameters using </a:t>
            </a:r>
            <a:r>
              <a:rPr lang="en-US" sz="2000" b="1" dirty="0" err="1">
                <a:solidFill>
                  <a:srgbClr val="000000"/>
                </a:solidFill>
                <a:latin typeface="Roboto"/>
              </a:rPr>
              <a:t>Optuna</a:t>
            </a:r>
            <a:r>
              <a:rPr lang="en-US" sz="2000" dirty="0">
                <a:solidFill>
                  <a:srgbClr val="000000"/>
                </a:solidFill>
                <a:latin typeface="Roboto"/>
              </a:rPr>
              <a:t> for improved prediction accuracy.</a:t>
            </a:r>
          </a:p>
          <a:p>
            <a:pPr algn="l">
              <a:lnSpc>
                <a:spcPts val="2800"/>
              </a:lnSpc>
            </a:pPr>
            <a:endParaRPr lang="en-US" sz="2000" dirty="0">
              <a:solidFill>
                <a:srgbClr val="000000"/>
              </a:solidFill>
              <a:latin typeface="Roboto"/>
            </a:endParaRPr>
          </a:p>
        </p:txBody>
      </p:sp>
      <p:sp>
        <p:nvSpPr>
          <p:cNvPr id="12" name="TextBox 12"/>
          <p:cNvSpPr txBox="1"/>
          <p:nvPr/>
        </p:nvSpPr>
        <p:spPr>
          <a:xfrm>
            <a:off x="7993641" y="3302754"/>
            <a:ext cx="2300718" cy="382269"/>
          </a:xfrm>
          <a:prstGeom prst="rect">
            <a:avLst/>
          </a:prstGeom>
        </p:spPr>
        <p:txBody>
          <a:bodyPr lIns="0" tIns="0" rIns="0" bIns="0" rtlCol="0" anchor="t">
            <a:spAutoFit/>
          </a:bodyPr>
          <a:lstStyle/>
          <a:p>
            <a:pPr algn="l">
              <a:lnSpc>
                <a:spcPts val="3080"/>
              </a:lnSpc>
            </a:pPr>
            <a:r>
              <a:rPr lang="en-US" sz="2200">
                <a:solidFill>
                  <a:srgbClr val="000000"/>
                </a:solidFill>
                <a:latin typeface="Roboto Bold"/>
              </a:rPr>
              <a:t>Primary Objective</a:t>
            </a:r>
          </a:p>
        </p:txBody>
      </p:sp>
      <p:sp>
        <p:nvSpPr>
          <p:cNvPr id="13" name="TextBox 13"/>
          <p:cNvSpPr txBox="1"/>
          <p:nvPr/>
        </p:nvSpPr>
        <p:spPr>
          <a:xfrm>
            <a:off x="7658102" y="6115864"/>
            <a:ext cx="2816927" cy="382269"/>
          </a:xfrm>
          <a:prstGeom prst="rect">
            <a:avLst/>
          </a:prstGeom>
        </p:spPr>
        <p:txBody>
          <a:bodyPr lIns="0" tIns="0" rIns="0" bIns="0" rtlCol="0" anchor="t">
            <a:spAutoFit/>
          </a:bodyPr>
          <a:lstStyle/>
          <a:p>
            <a:pPr algn="l">
              <a:lnSpc>
                <a:spcPts val="3080"/>
              </a:lnSpc>
            </a:pPr>
            <a:r>
              <a:rPr lang="en-US" sz="2200">
                <a:solidFill>
                  <a:srgbClr val="000000"/>
                </a:solidFill>
                <a:latin typeface="Roboto Bold"/>
              </a:rPr>
              <a:t>Secondary Objectives</a:t>
            </a:r>
          </a:p>
        </p:txBody>
      </p:sp>
      <p:cxnSp>
        <p:nvCxnSpPr>
          <p:cNvPr id="14" name="Gerade Verbindung 13">
            <a:extLst>
              <a:ext uri="{FF2B5EF4-FFF2-40B4-BE49-F238E27FC236}">
                <a16:creationId xmlns:a16="http://schemas.microsoft.com/office/drawing/2014/main" id="{35B10E3D-8591-1BCF-ED63-B8543A38CAB1}"/>
              </a:ext>
            </a:extLst>
          </p:cNvPr>
          <p:cNvCxnSpPr/>
          <p:nvPr/>
        </p:nvCxnSpPr>
        <p:spPr>
          <a:xfrm>
            <a:off x="4555668" y="2710544"/>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130181" y="0"/>
            <a:ext cx="5157819" cy="1028700"/>
            <a:chOff x="0" y="0"/>
            <a:chExt cx="1358438" cy="270933"/>
          </a:xfrm>
        </p:grpSpPr>
        <p:sp>
          <p:nvSpPr>
            <p:cNvPr id="4" name="Freeform 4"/>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dirty="0"/>
            </a:p>
          </p:txBody>
        </p:sp>
        <p:sp>
          <p:nvSpPr>
            <p:cNvPr id="5" name="TextBox 5"/>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510393" y="425690"/>
            <a:ext cx="1567319" cy="731520"/>
          </a:xfrm>
          <a:prstGeom prst="rect">
            <a:avLst/>
          </a:prstGeom>
        </p:spPr>
        <p:txBody>
          <a:bodyPr lIns="0" tIns="0" rIns="0" bIns="0" rtlCol="0" anchor="t">
            <a:spAutoFit/>
          </a:bodyPr>
          <a:lstStyle/>
          <a:p>
            <a:pPr algn="l">
              <a:lnSpc>
                <a:spcPts val="5714"/>
              </a:lnSpc>
            </a:pPr>
            <a:r>
              <a:rPr lang="en-US" sz="4499" dirty="0">
                <a:solidFill>
                  <a:srgbClr val="000000"/>
                </a:solidFill>
                <a:latin typeface="Roboto Bold"/>
              </a:rPr>
              <a:t>DATA</a:t>
            </a:r>
          </a:p>
        </p:txBody>
      </p:sp>
      <p:pic>
        <p:nvPicPr>
          <p:cNvPr id="12" name="Grafik 11" descr="Ein Bild, das Text, Reihe, Diagramm, Schrift enthält.&#10;&#10;Automatisch generierte Beschreibung">
            <a:extLst>
              <a:ext uri="{FF2B5EF4-FFF2-40B4-BE49-F238E27FC236}">
                <a16:creationId xmlns:a16="http://schemas.microsoft.com/office/drawing/2014/main" id="{E2680529-2D0E-1DD4-1E37-3D367C9937B7}"/>
              </a:ext>
            </a:extLst>
          </p:cNvPr>
          <p:cNvPicPr>
            <a:picLocks noChangeAspect="1"/>
          </p:cNvPicPr>
          <p:nvPr/>
        </p:nvPicPr>
        <p:blipFill>
          <a:blip r:embed="rId2"/>
          <a:stretch>
            <a:fillRect/>
          </a:stretch>
        </p:blipFill>
        <p:spPr>
          <a:xfrm>
            <a:off x="1510393" y="1600201"/>
            <a:ext cx="15267214" cy="81805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53135" y="2277377"/>
            <a:ext cx="10381730" cy="6873677"/>
          </a:xfrm>
          <a:prstGeom prst="rect">
            <a:avLst/>
          </a:prstGeom>
        </p:spPr>
        <p:txBody>
          <a:bodyPr lIns="0" tIns="0" rIns="0" bIns="0" rtlCol="0" anchor="t">
            <a:spAutoFit/>
          </a:bodyPr>
          <a:lstStyle/>
          <a:p>
            <a:pPr algn="l">
              <a:lnSpc>
                <a:spcPts val="2940"/>
              </a:lnSpc>
            </a:pPr>
            <a:r>
              <a:rPr lang="en-US" sz="2100" dirty="0">
                <a:solidFill>
                  <a:srgbClr val="000000"/>
                </a:solidFill>
                <a:latin typeface="Roboto Bold"/>
              </a:rPr>
              <a:t>Data Source:</a:t>
            </a:r>
          </a:p>
          <a:p>
            <a:pPr algn="l">
              <a:lnSpc>
                <a:spcPts val="2940"/>
              </a:lnSpc>
            </a:pPr>
            <a:endParaRPr lang="en-US" sz="2100" dirty="0">
              <a:solidFill>
                <a:srgbClr val="000000"/>
              </a:solidFill>
              <a:latin typeface="Roboto Bold"/>
            </a:endParaRPr>
          </a:p>
          <a:p>
            <a:pPr marL="431807" lvl="1" indent="-215904" algn="l">
              <a:lnSpc>
                <a:spcPts val="2800"/>
              </a:lnSpc>
              <a:buFont typeface="Arial"/>
              <a:buChar char="•"/>
            </a:pPr>
            <a:r>
              <a:rPr lang="en-US" sz="2000" dirty="0">
                <a:solidFill>
                  <a:srgbClr val="000000"/>
                </a:solidFill>
                <a:latin typeface="Roboto"/>
              </a:rPr>
              <a:t>Yahoo Finance: The stock data is downloaded using the </a:t>
            </a:r>
            <a:r>
              <a:rPr lang="en-US" sz="2000" dirty="0" err="1">
                <a:solidFill>
                  <a:srgbClr val="000000"/>
                </a:solidFill>
                <a:latin typeface="Roboto"/>
              </a:rPr>
              <a:t>yfinance</a:t>
            </a:r>
            <a:r>
              <a:rPr lang="en-US" sz="2000" dirty="0">
                <a:solidFill>
                  <a:srgbClr val="000000"/>
                </a:solidFill>
                <a:latin typeface="Roboto"/>
              </a:rPr>
              <a:t> library, which provides historical market data.</a:t>
            </a:r>
          </a:p>
          <a:p>
            <a:pPr algn="l">
              <a:lnSpc>
                <a:spcPts val="2800"/>
              </a:lnSpc>
            </a:pPr>
            <a:endParaRPr lang="en-US" sz="2000" dirty="0">
              <a:solidFill>
                <a:srgbClr val="000000"/>
              </a:solidFill>
              <a:latin typeface="Roboto"/>
            </a:endParaRPr>
          </a:p>
          <a:p>
            <a:pPr algn="l">
              <a:lnSpc>
                <a:spcPts val="2800"/>
              </a:lnSpc>
            </a:pPr>
            <a:endParaRPr lang="en-US" sz="2000" dirty="0">
              <a:solidFill>
                <a:srgbClr val="000000"/>
              </a:solidFill>
              <a:latin typeface="Roboto"/>
            </a:endParaRPr>
          </a:p>
          <a:p>
            <a:pPr algn="l">
              <a:lnSpc>
                <a:spcPts val="2940"/>
              </a:lnSpc>
            </a:pPr>
            <a:r>
              <a:rPr lang="en-US" sz="2100" dirty="0">
                <a:solidFill>
                  <a:srgbClr val="000000"/>
                </a:solidFill>
                <a:latin typeface="Roboto Bold"/>
              </a:rPr>
              <a:t>Data Range:</a:t>
            </a:r>
          </a:p>
          <a:p>
            <a:pPr algn="l">
              <a:lnSpc>
                <a:spcPts val="2940"/>
              </a:lnSpc>
            </a:pPr>
            <a:endParaRPr lang="en-US" sz="2100" dirty="0">
              <a:solidFill>
                <a:srgbClr val="000000"/>
              </a:solidFill>
              <a:latin typeface="Roboto Bold"/>
            </a:endParaRPr>
          </a:p>
          <a:p>
            <a:pPr marL="431807" lvl="1" indent="-215904" algn="l">
              <a:lnSpc>
                <a:spcPts val="2800"/>
              </a:lnSpc>
              <a:buFont typeface="Arial"/>
              <a:buChar char="•"/>
            </a:pPr>
            <a:r>
              <a:rPr lang="en-US" sz="2000" dirty="0">
                <a:solidFill>
                  <a:srgbClr val="000000"/>
                </a:solidFill>
                <a:latin typeface="Roboto"/>
              </a:rPr>
              <a:t>Time Period: January 1, 2021, to January 1, 2024.</a:t>
            </a:r>
          </a:p>
          <a:p>
            <a:pPr marL="431807" lvl="1" indent="-215904" algn="l">
              <a:lnSpc>
                <a:spcPts val="2800"/>
              </a:lnSpc>
              <a:buFont typeface="Arial"/>
              <a:buChar char="•"/>
            </a:pPr>
            <a:r>
              <a:rPr lang="en-US" sz="2000" dirty="0">
                <a:solidFill>
                  <a:srgbClr val="000000"/>
                </a:solidFill>
                <a:latin typeface="Roboto"/>
              </a:rPr>
              <a:t>Ticker Symbol: User-specified (e.g., AAPL).</a:t>
            </a:r>
          </a:p>
          <a:p>
            <a:pPr algn="l">
              <a:lnSpc>
                <a:spcPts val="2800"/>
              </a:lnSpc>
            </a:pPr>
            <a:endParaRPr lang="en-US" sz="2000" dirty="0">
              <a:solidFill>
                <a:srgbClr val="000000"/>
              </a:solidFill>
              <a:latin typeface="Roboto"/>
            </a:endParaRPr>
          </a:p>
          <a:p>
            <a:pPr algn="l">
              <a:lnSpc>
                <a:spcPts val="2800"/>
              </a:lnSpc>
            </a:pPr>
            <a:endParaRPr lang="en-US" sz="2000" dirty="0">
              <a:solidFill>
                <a:srgbClr val="000000"/>
              </a:solidFill>
              <a:latin typeface="Roboto"/>
            </a:endParaRPr>
          </a:p>
          <a:p>
            <a:pPr algn="l">
              <a:lnSpc>
                <a:spcPts val="2940"/>
              </a:lnSpc>
            </a:pPr>
            <a:r>
              <a:rPr lang="en-US" sz="2100" dirty="0">
                <a:solidFill>
                  <a:srgbClr val="000000"/>
                </a:solidFill>
                <a:latin typeface="Roboto Bold"/>
              </a:rPr>
              <a:t>Data Features:</a:t>
            </a:r>
          </a:p>
          <a:p>
            <a:pPr algn="l">
              <a:lnSpc>
                <a:spcPts val="2940"/>
              </a:lnSpc>
            </a:pPr>
            <a:endParaRPr lang="en-US" sz="2100" dirty="0">
              <a:solidFill>
                <a:srgbClr val="000000"/>
              </a:solidFill>
              <a:latin typeface="Roboto Bold"/>
            </a:endParaRPr>
          </a:p>
          <a:p>
            <a:pPr marL="431807" lvl="1" indent="-215904" algn="l">
              <a:lnSpc>
                <a:spcPts val="2800"/>
              </a:lnSpc>
              <a:buFont typeface="Arial"/>
              <a:buChar char="•"/>
            </a:pPr>
            <a:r>
              <a:rPr lang="en-US" sz="2000" dirty="0">
                <a:solidFill>
                  <a:srgbClr val="000000"/>
                </a:solidFill>
                <a:latin typeface="Roboto"/>
              </a:rPr>
              <a:t>Raw Features: Open, High, Low, Close, Volume.</a:t>
            </a:r>
          </a:p>
          <a:p>
            <a:pPr marL="431807" lvl="1" indent="-215904" algn="l">
              <a:lnSpc>
                <a:spcPts val="2800"/>
              </a:lnSpc>
              <a:buFont typeface="Arial"/>
              <a:buChar char="•"/>
            </a:pPr>
            <a:r>
              <a:rPr lang="en-US" sz="2000" dirty="0">
                <a:solidFill>
                  <a:srgbClr val="000000"/>
                </a:solidFill>
                <a:latin typeface="Roboto"/>
              </a:rPr>
              <a:t>Technical Indicators: </a:t>
            </a:r>
            <a:r>
              <a:rPr lang="en-US" sz="2000" b="1" dirty="0">
                <a:solidFill>
                  <a:srgbClr val="000000"/>
                </a:solidFill>
                <a:latin typeface="Roboto"/>
              </a:rPr>
              <a:t>Simple Moving Average </a:t>
            </a:r>
            <a:r>
              <a:rPr lang="en-US" sz="2000" dirty="0">
                <a:solidFill>
                  <a:srgbClr val="000000"/>
                </a:solidFill>
                <a:latin typeface="Roboto"/>
              </a:rPr>
              <a:t>(SMA), </a:t>
            </a:r>
            <a:r>
              <a:rPr lang="en-US" sz="2000" b="1" dirty="0">
                <a:solidFill>
                  <a:srgbClr val="000000"/>
                </a:solidFill>
                <a:latin typeface="Roboto"/>
              </a:rPr>
              <a:t>Exponential Moving Average </a:t>
            </a:r>
            <a:r>
              <a:rPr lang="en-US" sz="2000" dirty="0">
                <a:solidFill>
                  <a:srgbClr val="000000"/>
                </a:solidFill>
                <a:latin typeface="Roboto"/>
              </a:rPr>
              <a:t>(EMA), </a:t>
            </a:r>
            <a:r>
              <a:rPr lang="en-US" sz="2000" b="1" dirty="0">
                <a:solidFill>
                  <a:srgbClr val="000000"/>
                </a:solidFill>
                <a:latin typeface="Roboto"/>
              </a:rPr>
              <a:t>Relative Strength Index </a:t>
            </a:r>
            <a:r>
              <a:rPr lang="en-US" sz="2000" dirty="0">
                <a:solidFill>
                  <a:srgbClr val="000000"/>
                </a:solidFill>
                <a:latin typeface="Roboto"/>
              </a:rPr>
              <a:t>(RSI), </a:t>
            </a:r>
            <a:r>
              <a:rPr lang="en-US" sz="2000" b="1" dirty="0">
                <a:solidFill>
                  <a:srgbClr val="000000"/>
                </a:solidFill>
                <a:latin typeface="Roboto"/>
              </a:rPr>
              <a:t>Moving Average Convergence Divergence</a:t>
            </a:r>
            <a:r>
              <a:rPr lang="en-US" sz="2000" dirty="0">
                <a:solidFill>
                  <a:srgbClr val="000000"/>
                </a:solidFill>
                <a:latin typeface="Roboto"/>
              </a:rPr>
              <a:t> (MACD), </a:t>
            </a:r>
            <a:r>
              <a:rPr lang="en-US" sz="2000" b="1" dirty="0">
                <a:solidFill>
                  <a:srgbClr val="000000"/>
                </a:solidFill>
                <a:latin typeface="Roboto"/>
              </a:rPr>
              <a:t>Bollinger Bands</a:t>
            </a:r>
            <a:r>
              <a:rPr lang="en-US" sz="2000" dirty="0">
                <a:solidFill>
                  <a:srgbClr val="000000"/>
                </a:solidFill>
                <a:latin typeface="Roboto"/>
              </a:rPr>
              <a:t> (High and Low).</a:t>
            </a:r>
          </a:p>
          <a:p>
            <a:pPr algn="l">
              <a:lnSpc>
                <a:spcPts val="2800"/>
              </a:lnSpc>
            </a:pPr>
            <a:endParaRPr lang="en-US" sz="2000" dirty="0">
              <a:solidFill>
                <a:srgbClr val="000000"/>
              </a:solidFill>
              <a:latin typeface="Roboto"/>
            </a:endParaRPr>
          </a:p>
        </p:txBody>
      </p:sp>
      <p:grpSp>
        <p:nvGrpSpPr>
          <p:cNvPr id="3" name="Group 3"/>
          <p:cNvGrpSpPr/>
          <p:nvPr/>
        </p:nvGrpSpPr>
        <p:grpSpPr>
          <a:xfrm>
            <a:off x="13130181" y="0"/>
            <a:ext cx="5157819" cy="1028700"/>
            <a:chOff x="0" y="0"/>
            <a:chExt cx="1358438" cy="270933"/>
          </a:xfrm>
        </p:grpSpPr>
        <p:sp>
          <p:nvSpPr>
            <p:cNvPr id="4" name="Freeform 4"/>
            <p:cNvSpPr/>
            <p:nvPr/>
          </p:nvSpPr>
          <p:spPr>
            <a:xfrm>
              <a:off x="0" y="0"/>
              <a:ext cx="1358438" cy="270933"/>
            </a:xfrm>
            <a:custGeom>
              <a:avLst/>
              <a:gdLst/>
              <a:ahLst/>
              <a:cxnLst/>
              <a:rect l="l" t="t" r="r" b="b"/>
              <a:pathLst>
                <a:path w="1358438" h="270933">
                  <a:moveTo>
                    <a:pt x="0" y="0"/>
                  </a:moveTo>
                  <a:lnTo>
                    <a:pt x="1358438" y="0"/>
                  </a:lnTo>
                  <a:lnTo>
                    <a:pt x="1358438" y="270933"/>
                  </a:lnTo>
                  <a:lnTo>
                    <a:pt x="0" y="270933"/>
                  </a:lnTo>
                  <a:close/>
                </a:path>
              </a:pathLst>
            </a:custGeom>
            <a:solidFill>
              <a:srgbClr val="F25238"/>
            </a:solidFill>
          </p:spPr>
          <p:txBody>
            <a:bodyPr/>
            <a:lstStyle/>
            <a:p>
              <a:endParaRPr lang="de-DE" dirty="0"/>
            </a:p>
          </p:txBody>
        </p:sp>
        <p:sp>
          <p:nvSpPr>
            <p:cNvPr id="5" name="TextBox 5"/>
            <p:cNvSpPr txBox="1"/>
            <p:nvPr/>
          </p:nvSpPr>
          <p:spPr>
            <a:xfrm>
              <a:off x="0" y="-38100"/>
              <a:ext cx="1358438" cy="3090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687055" y="2775762"/>
            <a:ext cx="1009035" cy="1006131"/>
          </a:xfrm>
          <a:custGeom>
            <a:avLst/>
            <a:gdLst/>
            <a:ahLst/>
            <a:cxnLst/>
            <a:rect l="l" t="t" r="r" b="b"/>
            <a:pathLst>
              <a:path w="1006131" h="1006131">
                <a:moveTo>
                  <a:pt x="0" y="0"/>
                </a:moveTo>
                <a:lnTo>
                  <a:pt x="1006131" y="0"/>
                </a:lnTo>
                <a:lnTo>
                  <a:pt x="1006131" y="1006131"/>
                </a:lnTo>
                <a:lnTo>
                  <a:pt x="0" y="10061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de-DE"/>
          </a:p>
        </p:txBody>
      </p:sp>
      <p:sp>
        <p:nvSpPr>
          <p:cNvPr id="7" name="Freeform 7"/>
          <p:cNvSpPr/>
          <p:nvPr/>
        </p:nvSpPr>
        <p:spPr>
          <a:xfrm>
            <a:off x="2623597" y="4962815"/>
            <a:ext cx="1006131" cy="1006131"/>
          </a:xfrm>
          <a:custGeom>
            <a:avLst/>
            <a:gdLst/>
            <a:ahLst/>
            <a:cxnLst/>
            <a:rect l="l" t="t" r="r" b="b"/>
            <a:pathLst>
              <a:path w="1006131" h="1006131">
                <a:moveTo>
                  <a:pt x="0" y="0"/>
                </a:moveTo>
                <a:lnTo>
                  <a:pt x="1006131" y="0"/>
                </a:lnTo>
                <a:lnTo>
                  <a:pt x="1006131" y="1006131"/>
                </a:lnTo>
                <a:lnTo>
                  <a:pt x="0" y="10061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de-DE" dirty="0"/>
          </a:p>
        </p:txBody>
      </p:sp>
      <p:sp>
        <p:nvSpPr>
          <p:cNvPr id="8" name="Freeform 8"/>
          <p:cNvSpPr/>
          <p:nvPr/>
        </p:nvSpPr>
        <p:spPr>
          <a:xfrm>
            <a:off x="2689959" y="7429500"/>
            <a:ext cx="1009035" cy="1164322"/>
          </a:xfrm>
          <a:custGeom>
            <a:avLst/>
            <a:gdLst/>
            <a:ahLst/>
            <a:cxnLst/>
            <a:rect l="l" t="t" r="r" b="b"/>
            <a:pathLst>
              <a:path w="1144661" h="1443953">
                <a:moveTo>
                  <a:pt x="0" y="0"/>
                </a:moveTo>
                <a:lnTo>
                  <a:pt x="1144661" y="0"/>
                </a:lnTo>
                <a:lnTo>
                  <a:pt x="1144661" y="1443954"/>
                </a:lnTo>
                <a:lnTo>
                  <a:pt x="0" y="14439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de-DE" dirty="0">
              <a:solidFill>
                <a:srgbClr val="C00000"/>
              </a:solidFill>
            </a:endParaRPr>
          </a:p>
        </p:txBody>
      </p:sp>
      <p:sp>
        <p:nvSpPr>
          <p:cNvPr id="9" name="TextBox 9"/>
          <p:cNvSpPr txBox="1"/>
          <p:nvPr/>
        </p:nvSpPr>
        <p:spPr>
          <a:xfrm>
            <a:off x="8360340" y="835470"/>
            <a:ext cx="1567319" cy="731520"/>
          </a:xfrm>
          <a:prstGeom prst="rect">
            <a:avLst/>
          </a:prstGeom>
        </p:spPr>
        <p:txBody>
          <a:bodyPr lIns="0" tIns="0" rIns="0" bIns="0" rtlCol="0" anchor="t">
            <a:spAutoFit/>
          </a:bodyPr>
          <a:lstStyle/>
          <a:p>
            <a:pPr algn="l">
              <a:lnSpc>
                <a:spcPts val="5714"/>
              </a:lnSpc>
            </a:pPr>
            <a:r>
              <a:rPr lang="en-US" sz="4499">
                <a:solidFill>
                  <a:srgbClr val="000000"/>
                </a:solidFill>
                <a:latin typeface="Roboto Bold"/>
              </a:rPr>
              <a:t>DATA</a:t>
            </a:r>
          </a:p>
        </p:txBody>
      </p:sp>
      <p:cxnSp>
        <p:nvCxnSpPr>
          <p:cNvPr id="10" name="Gerade Verbindung 9">
            <a:extLst>
              <a:ext uri="{FF2B5EF4-FFF2-40B4-BE49-F238E27FC236}">
                <a16:creationId xmlns:a16="http://schemas.microsoft.com/office/drawing/2014/main" id="{B090A0C5-BAC3-9AB3-37D5-2C8277A33A9E}"/>
              </a:ext>
            </a:extLst>
          </p:cNvPr>
          <p:cNvCxnSpPr/>
          <p:nvPr/>
        </p:nvCxnSpPr>
        <p:spPr>
          <a:xfrm>
            <a:off x="4727121" y="1828801"/>
            <a:ext cx="8833757"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5659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5364" y="2133637"/>
            <a:ext cx="789930" cy="869249"/>
          </a:xfrm>
          <a:custGeom>
            <a:avLst/>
            <a:gdLst/>
            <a:ahLst/>
            <a:cxnLst/>
            <a:rect l="l" t="t" r="r" b="b"/>
            <a:pathLst>
              <a:path w="789930" h="869249">
                <a:moveTo>
                  <a:pt x="0" y="0"/>
                </a:moveTo>
                <a:lnTo>
                  <a:pt x="789930" y="0"/>
                </a:lnTo>
                <a:lnTo>
                  <a:pt x="789930" y="869249"/>
                </a:lnTo>
                <a:lnTo>
                  <a:pt x="0" y="869249"/>
                </a:lnTo>
                <a:lnTo>
                  <a:pt x="0" y="0"/>
                </a:lnTo>
                <a:close/>
              </a:path>
            </a:pathLst>
          </a:custGeom>
          <a:blipFill>
            <a:blip r:embed="rId2">
              <a:biLevel thresh="50000"/>
              <a:extLst>
                <a:ext uri="{96DAC541-7B7A-43D3-8B79-37D633B846F1}">
                  <asvg:svgBlip xmlns:asvg="http://schemas.microsoft.com/office/drawing/2016/SVG/main" r:embed="rId3"/>
                </a:ext>
              </a:extLst>
            </a:blip>
            <a:stretch>
              <a:fillRect/>
            </a:stretch>
          </a:blipFill>
        </p:spPr>
        <p:txBody>
          <a:bodyPr/>
          <a:lstStyle/>
          <a:p>
            <a:endParaRPr lang="de-DE"/>
          </a:p>
        </p:txBody>
      </p:sp>
      <p:grpSp>
        <p:nvGrpSpPr>
          <p:cNvPr id="4" name="Group 4"/>
          <p:cNvGrpSpPr/>
          <p:nvPr/>
        </p:nvGrpSpPr>
        <p:grpSpPr>
          <a:xfrm>
            <a:off x="10786737" y="0"/>
            <a:ext cx="7501263" cy="10287000"/>
            <a:chOff x="0" y="0"/>
            <a:chExt cx="1975641" cy="2709333"/>
          </a:xfrm>
        </p:grpSpPr>
        <p:sp>
          <p:nvSpPr>
            <p:cNvPr id="5" name="Freeform 5"/>
            <p:cNvSpPr/>
            <p:nvPr/>
          </p:nvSpPr>
          <p:spPr>
            <a:xfrm>
              <a:off x="0" y="0"/>
              <a:ext cx="1975641" cy="2709333"/>
            </a:xfrm>
            <a:custGeom>
              <a:avLst/>
              <a:gdLst/>
              <a:ahLst/>
              <a:cxnLst/>
              <a:rect l="l" t="t" r="r" b="b"/>
              <a:pathLst>
                <a:path w="1975641" h="2709333">
                  <a:moveTo>
                    <a:pt x="0" y="0"/>
                  </a:moveTo>
                  <a:lnTo>
                    <a:pt x="1975641" y="0"/>
                  </a:lnTo>
                  <a:lnTo>
                    <a:pt x="1975641" y="2709333"/>
                  </a:lnTo>
                  <a:lnTo>
                    <a:pt x="0" y="2709333"/>
                  </a:lnTo>
                  <a:close/>
                </a:path>
              </a:pathLst>
            </a:custGeom>
            <a:solidFill>
              <a:srgbClr val="0D0C08"/>
            </a:solidFill>
          </p:spPr>
          <p:txBody>
            <a:bodyPr/>
            <a:lstStyle/>
            <a:p>
              <a:endParaRPr lang="de-DE"/>
            </a:p>
          </p:txBody>
        </p:sp>
        <p:sp>
          <p:nvSpPr>
            <p:cNvPr id="6" name="TextBox 6"/>
            <p:cNvSpPr txBox="1"/>
            <p:nvPr/>
          </p:nvSpPr>
          <p:spPr>
            <a:xfrm>
              <a:off x="0" y="-47625"/>
              <a:ext cx="1975641" cy="275695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10786737" y="0"/>
            <a:ext cx="7501263" cy="10287000"/>
          </a:xfrm>
          <a:custGeom>
            <a:avLst/>
            <a:gdLst/>
            <a:ahLst/>
            <a:cxnLst/>
            <a:rect l="l" t="t" r="r" b="b"/>
            <a:pathLst>
              <a:path w="7501263" h="10287000">
                <a:moveTo>
                  <a:pt x="0" y="0"/>
                </a:moveTo>
                <a:lnTo>
                  <a:pt x="7501263" y="0"/>
                </a:lnTo>
                <a:lnTo>
                  <a:pt x="7501263" y="10287000"/>
                </a:lnTo>
                <a:lnTo>
                  <a:pt x="0" y="10287000"/>
                </a:lnTo>
                <a:lnTo>
                  <a:pt x="0" y="0"/>
                </a:lnTo>
                <a:close/>
              </a:path>
            </a:pathLst>
          </a:custGeom>
          <a:blipFill>
            <a:blip r:embed="rId4">
              <a:alphaModFix amt="40000"/>
            </a:blip>
            <a:stretch>
              <a:fillRect l="-21899" t="-26708" b="-6708"/>
            </a:stretch>
          </a:blipFill>
        </p:spPr>
        <p:txBody>
          <a:bodyPr/>
          <a:lstStyle/>
          <a:p>
            <a:endParaRPr lang="de-DE"/>
          </a:p>
        </p:txBody>
      </p:sp>
      <p:sp>
        <p:nvSpPr>
          <p:cNvPr id="10" name="TextBox 10"/>
          <p:cNvSpPr txBox="1"/>
          <p:nvPr/>
        </p:nvSpPr>
        <p:spPr>
          <a:xfrm>
            <a:off x="11454017" y="1015906"/>
            <a:ext cx="6166702" cy="793750"/>
          </a:xfrm>
          <a:prstGeom prst="rect">
            <a:avLst/>
          </a:prstGeom>
        </p:spPr>
        <p:txBody>
          <a:bodyPr lIns="0" tIns="0" rIns="0" bIns="0" rtlCol="0" anchor="t">
            <a:spAutoFit/>
          </a:bodyPr>
          <a:lstStyle/>
          <a:p>
            <a:pPr algn="r">
              <a:lnSpc>
                <a:spcPts val="6349"/>
              </a:lnSpc>
            </a:pPr>
            <a:r>
              <a:rPr lang="en-US" sz="4999" dirty="0">
                <a:solidFill>
                  <a:srgbClr val="FFFFFF"/>
                </a:solidFill>
                <a:latin typeface="Roboto Bold"/>
              </a:rPr>
              <a:t>Models and Methods</a:t>
            </a:r>
          </a:p>
        </p:txBody>
      </p:sp>
      <p:sp>
        <p:nvSpPr>
          <p:cNvPr id="11" name="TextBox 11"/>
          <p:cNvSpPr txBox="1"/>
          <p:nvPr/>
        </p:nvSpPr>
        <p:spPr>
          <a:xfrm>
            <a:off x="2006619" y="2087003"/>
            <a:ext cx="7658914" cy="2120899"/>
          </a:xfrm>
          <a:prstGeom prst="rect">
            <a:avLst/>
          </a:prstGeom>
        </p:spPr>
        <p:txBody>
          <a:bodyPr lIns="0" tIns="0" rIns="0" bIns="0" rtlCol="0" anchor="t">
            <a:spAutoFit/>
          </a:bodyPr>
          <a:lstStyle/>
          <a:p>
            <a:pPr marL="431807" lvl="1" indent="-215904" algn="l">
              <a:lnSpc>
                <a:spcPts val="2800"/>
              </a:lnSpc>
              <a:buFont typeface="Arial"/>
              <a:buChar char="•"/>
            </a:pPr>
            <a:r>
              <a:rPr lang="en-US" sz="2000" dirty="0">
                <a:solidFill>
                  <a:srgbClr val="000000"/>
                </a:solidFill>
                <a:latin typeface="Roboto"/>
              </a:rPr>
              <a:t>Model Architecture: An </a:t>
            </a:r>
            <a:r>
              <a:rPr lang="en-US" sz="2000" b="1" dirty="0">
                <a:solidFill>
                  <a:srgbClr val="000000"/>
                </a:solidFill>
                <a:latin typeface="Roboto"/>
              </a:rPr>
              <a:t>LSTM</a:t>
            </a:r>
            <a:r>
              <a:rPr lang="en-US" sz="2000" dirty="0">
                <a:solidFill>
                  <a:srgbClr val="000000"/>
                </a:solidFill>
                <a:latin typeface="Roboto"/>
              </a:rPr>
              <a:t> network with multiple layers is constructed.</a:t>
            </a:r>
          </a:p>
          <a:p>
            <a:pPr marL="431807" lvl="1" indent="-215904" algn="l">
              <a:lnSpc>
                <a:spcPts val="2800"/>
              </a:lnSpc>
              <a:buFont typeface="Arial"/>
              <a:buChar char="•"/>
            </a:pPr>
            <a:r>
              <a:rPr lang="en-US" sz="2000" dirty="0">
                <a:solidFill>
                  <a:srgbClr val="000000"/>
                </a:solidFill>
                <a:latin typeface="Roboto"/>
              </a:rPr>
              <a:t>Hyperparameter Optimization: </a:t>
            </a:r>
            <a:r>
              <a:rPr lang="en-US" sz="2000" b="1" dirty="0" err="1">
                <a:solidFill>
                  <a:srgbClr val="000000"/>
                </a:solidFill>
                <a:latin typeface="Roboto"/>
              </a:rPr>
              <a:t>Optuna</a:t>
            </a:r>
            <a:r>
              <a:rPr lang="en-US" sz="2000" dirty="0">
                <a:solidFill>
                  <a:srgbClr val="000000"/>
                </a:solidFill>
                <a:latin typeface="Roboto"/>
              </a:rPr>
              <a:t> is used to tune </a:t>
            </a:r>
            <a:r>
              <a:rPr lang="en-US" sz="2000" b="1" dirty="0">
                <a:solidFill>
                  <a:srgbClr val="000000"/>
                </a:solidFill>
                <a:latin typeface="Roboto"/>
              </a:rPr>
              <a:t>hyperparameters</a:t>
            </a:r>
            <a:r>
              <a:rPr lang="en-US" sz="2000" dirty="0">
                <a:solidFill>
                  <a:srgbClr val="000000"/>
                </a:solidFill>
                <a:latin typeface="Roboto"/>
              </a:rPr>
              <a:t> like the number of units in LSTM </a:t>
            </a:r>
            <a:r>
              <a:rPr lang="en-US" sz="2000" b="1" dirty="0">
                <a:solidFill>
                  <a:srgbClr val="000000"/>
                </a:solidFill>
                <a:latin typeface="Roboto"/>
              </a:rPr>
              <a:t>layers</a:t>
            </a:r>
            <a:r>
              <a:rPr lang="en-US" sz="2000" dirty="0">
                <a:solidFill>
                  <a:srgbClr val="000000"/>
                </a:solidFill>
                <a:latin typeface="Roboto"/>
              </a:rPr>
              <a:t>, </a:t>
            </a:r>
            <a:r>
              <a:rPr lang="en-US" sz="2000" b="1" dirty="0">
                <a:solidFill>
                  <a:srgbClr val="000000"/>
                </a:solidFill>
                <a:latin typeface="Roboto"/>
              </a:rPr>
              <a:t>dropout rate</a:t>
            </a:r>
            <a:r>
              <a:rPr lang="en-US" sz="2000" dirty="0">
                <a:solidFill>
                  <a:srgbClr val="000000"/>
                </a:solidFill>
                <a:latin typeface="Roboto"/>
              </a:rPr>
              <a:t>, </a:t>
            </a:r>
            <a:r>
              <a:rPr lang="en-US" sz="2000" b="1" dirty="0">
                <a:solidFill>
                  <a:srgbClr val="000000"/>
                </a:solidFill>
                <a:latin typeface="Roboto"/>
              </a:rPr>
              <a:t>learning rate</a:t>
            </a:r>
            <a:r>
              <a:rPr lang="en-US" sz="2000" dirty="0">
                <a:solidFill>
                  <a:srgbClr val="000000"/>
                </a:solidFill>
                <a:latin typeface="Roboto"/>
              </a:rPr>
              <a:t>, and </a:t>
            </a:r>
            <a:r>
              <a:rPr lang="en-US" sz="2000" b="1" dirty="0">
                <a:solidFill>
                  <a:srgbClr val="000000"/>
                </a:solidFill>
                <a:latin typeface="Roboto"/>
              </a:rPr>
              <a:t>batch size</a:t>
            </a:r>
            <a:r>
              <a:rPr lang="en-US" sz="2000" dirty="0">
                <a:solidFill>
                  <a:srgbClr val="000000"/>
                </a:solidFill>
                <a:latin typeface="Roboto"/>
              </a:rPr>
              <a:t>.</a:t>
            </a:r>
          </a:p>
          <a:p>
            <a:pPr algn="l">
              <a:lnSpc>
                <a:spcPts val="2800"/>
              </a:lnSpc>
            </a:pPr>
            <a:endParaRPr lang="en-US" sz="2000" dirty="0">
              <a:solidFill>
                <a:srgbClr val="000000"/>
              </a:solidFill>
              <a:latin typeface="Roboto"/>
            </a:endParaRPr>
          </a:p>
        </p:txBody>
      </p:sp>
      <p:sp>
        <p:nvSpPr>
          <p:cNvPr id="14" name="TextBox 14"/>
          <p:cNvSpPr txBox="1"/>
          <p:nvPr/>
        </p:nvSpPr>
        <p:spPr>
          <a:xfrm>
            <a:off x="2006619" y="1412781"/>
            <a:ext cx="5002698" cy="1155481"/>
          </a:xfrm>
          <a:prstGeom prst="rect">
            <a:avLst/>
          </a:prstGeom>
        </p:spPr>
        <p:txBody>
          <a:bodyPr lIns="0" tIns="0" rIns="0" bIns="0" rtlCol="0" anchor="t">
            <a:spAutoFit/>
          </a:bodyPr>
          <a:lstStyle/>
          <a:p>
            <a:pPr algn="l">
              <a:lnSpc>
                <a:spcPts val="3058"/>
              </a:lnSpc>
            </a:pPr>
            <a:r>
              <a:rPr lang="en-US" sz="2184" dirty="0">
                <a:solidFill>
                  <a:srgbClr val="000000"/>
                </a:solidFill>
                <a:latin typeface="Roboto Bold"/>
              </a:rPr>
              <a:t>Model:</a:t>
            </a:r>
          </a:p>
          <a:p>
            <a:pPr algn="l">
              <a:lnSpc>
                <a:spcPts val="3058"/>
              </a:lnSpc>
            </a:pPr>
            <a:endParaRPr lang="en-US" sz="2184" dirty="0">
              <a:solidFill>
                <a:srgbClr val="000000"/>
              </a:solidFill>
              <a:latin typeface="Roboto Bold"/>
            </a:endParaRPr>
          </a:p>
          <a:p>
            <a:pPr algn="l">
              <a:lnSpc>
                <a:spcPts val="3058"/>
              </a:lnSpc>
            </a:pPr>
            <a:endParaRPr lang="en-US" sz="2184" dirty="0">
              <a:solidFill>
                <a:srgbClr val="000000"/>
              </a:solidFill>
              <a:latin typeface="Roboto Bold"/>
            </a:endParaRPr>
          </a:p>
        </p:txBody>
      </p:sp>
      <p:pic>
        <p:nvPicPr>
          <p:cNvPr id="20" name="Grafik 19">
            <a:extLst>
              <a:ext uri="{FF2B5EF4-FFF2-40B4-BE49-F238E27FC236}">
                <a16:creationId xmlns:a16="http://schemas.microsoft.com/office/drawing/2014/main" id="{1BC52D64-E8B1-B43E-4B0F-B221E28C2A6A}"/>
              </a:ext>
            </a:extLst>
          </p:cNvPr>
          <p:cNvPicPr>
            <a:picLocks noChangeAspect="1"/>
          </p:cNvPicPr>
          <p:nvPr/>
        </p:nvPicPr>
        <p:blipFill>
          <a:blip r:embed="rId5"/>
          <a:stretch>
            <a:fillRect/>
          </a:stretch>
        </p:blipFill>
        <p:spPr>
          <a:xfrm>
            <a:off x="310049" y="4337509"/>
            <a:ext cx="10201723" cy="45367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0786737" y="0"/>
            <a:ext cx="7501263" cy="10287000"/>
            <a:chOff x="0" y="0"/>
            <a:chExt cx="1975641" cy="2709333"/>
          </a:xfrm>
        </p:grpSpPr>
        <p:sp>
          <p:nvSpPr>
            <p:cNvPr id="5" name="Freeform 5"/>
            <p:cNvSpPr/>
            <p:nvPr/>
          </p:nvSpPr>
          <p:spPr>
            <a:xfrm>
              <a:off x="0" y="0"/>
              <a:ext cx="1975641" cy="2709333"/>
            </a:xfrm>
            <a:custGeom>
              <a:avLst/>
              <a:gdLst/>
              <a:ahLst/>
              <a:cxnLst/>
              <a:rect l="l" t="t" r="r" b="b"/>
              <a:pathLst>
                <a:path w="1975641" h="2709333">
                  <a:moveTo>
                    <a:pt x="0" y="0"/>
                  </a:moveTo>
                  <a:lnTo>
                    <a:pt x="1975641" y="0"/>
                  </a:lnTo>
                  <a:lnTo>
                    <a:pt x="1975641" y="2709333"/>
                  </a:lnTo>
                  <a:lnTo>
                    <a:pt x="0" y="2709333"/>
                  </a:lnTo>
                  <a:close/>
                </a:path>
              </a:pathLst>
            </a:custGeom>
            <a:solidFill>
              <a:srgbClr val="0D0C08"/>
            </a:solidFill>
          </p:spPr>
          <p:txBody>
            <a:bodyPr/>
            <a:lstStyle/>
            <a:p>
              <a:endParaRPr lang="de-DE"/>
            </a:p>
          </p:txBody>
        </p:sp>
        <p:sp>
          <p:nvSpPr>
            <p:cNvPr id="6" name="TextBox 6"/>
            <p:cNvSpPr txBox="1"/>
            <p:nvPr/>
          </p:nvSpPr>
          <p:spPr>
            <a:xfrm>
              <a:off x="0" y="-47625"/>
              <a:ext cx="1975641" cy="2756958"/>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10786737" y="0"/>
            <a:ext cx="7501263" cy="10287000"/>
          </a:xfrm>
          <a:custGeom>
            <a:avLst/>
            <a:gdLst/>
            <a:ahLst/>
            <a:cxnLst/>
            <a:rect l="l" t="t" r="r" b="b"/>
            <a:pathLst>
              <a:path w="7501263" h="10287000">
                <a:moveTo>
                  <a:pt x="0" y="0"/>
                </a:moveTo>
                <a:lnTo>
                  <a:pt x="7501263" y="0"/>
                </a:lnTo>
                <a:lnTo>
                  <a:pt x="7501263" y="10287000"/>
                </a:lnTo>
                <a:lnTo>
                  <a:pt x="0" y="10287000"/>
                </a:lnTo>
                <a:lnTo>
                  <a:pt x="0" y="0"/>
                </a:lnTo>
                <a:close/>
              </a:path>
            </a:pathLst>
          </a:custGeom>
          <a:blipFill>
            <a:blip r:embed="rId2">
              <a:alphaModFix amt="40000"/>
            </a:blip>
            <a:stretch>
              <a:fillRect l="-21899" t="-26708" b="-6708"/>
            </a:stretch>
          </a:blipFill>
        </p:spPr>
        <p:txBody>
          <a:bodyPr/>
          <a:lstStyle/>
          <a:p>
            <a:endParaRPr lang="de-DE"/>
          </a:p>
        </p:txBody>
      </p:sp>
      <p:sp>
        <p:nvSpPr>
          <p:cNvPr id="10" name="TextBox 10"/>
          <p:cNvSpPr txBox="1"/>
          <p:nvPr/>
        </p:nvSpPr>
        <p:spPr>
          <a:xfrm>
            <a:off x="11454017" y="1015906"/>
            <a:ext cx="6166702" cy="793750"/>
          </a:xfrm>
          <a:prstGeom prst="rect">
            <a:avLst/>
          </a:prstGeom>
        </p:spPr>
        <p:txBody>
          <a:bodyPr lIns="0" tIns="0" rIns="0" bIns="0" rtlCol="0" anchor="t">
            <a:spAutoFit/>
          </a:bodyPr>
          <a:lstStyle/>
          <a:p>
            <a:pPr algn="r">
              <a:lnSpc>
                <a:spcPts val="6349"/>
              </a:lnSpc>
            </a:pPr>
            <a:r>
              <a:rPr lang="en-US" sz="4999" dirty="0">
                <a:solidFill>
                  <a:srgbClr val="FFFFFF"/>
                </a:solidFill>
                <a:latin typeface="Roboto Bold"/>
              </a:rPr>
              <a:t>Models and Methods</a:t>
            </a:r>
          </a:p>
        </p:txBody>
      </p:sp>
      <p:sp>
        <p:nvSpPr>
          <p:cNvPr id="14" name="TextBox 14"/>
          <p:cNvSpPr txBox="1"/>
          <p:nvPr/>
        </p:nvSpPr>
        <p:spPr>
          <a:xfrm>
            <a:off x="2006619" y="1412781"/>
            <a:ext cx="5002698" cy="1155481"/>
          </a:xfrm>
          <a:prstGeom prst="rect">
            <a:avLst/>
          </a:prstGeom>
        </p:spPr>
        <p:txBody>
          <a:bodyPr lIns="0" tIns="0" rIns="0" bIns="0" rtlCol="0" anchor="t">
            <a:spAutoFit/>
          </a:bodyPr>
          <a:lstStyle/>
          <a:p>
            <a:pPr algn="l">
              <a:lnSpc>
                <a:spcPts val="3058"/>
              </a:lnSpc>
            </a:pPr>
            <a:r>
              <a:rPr lang="en-US" sz="2184" dirty="0">
                <a:solidFill>
                  <a:srgbClr val="000000"/>
                </a:solidFill>
                <a:latin typeface="Roboto Bold"/>
              </a:rPr>
              <a:t>Model:</a:t>
            </a:r>
          </a:p>
          <a:p>
            <a:pPr algn="l">
              <a:lnSpc>
                <a:spcPts val="3058"/>
              </a:lnSpc>
            </a:pPr>
            <a:endParaRPr lang="en-US" sz="2184" dirty="0">
              <a:solidFill>
                <a:srgbClr val="000000"/>
              </a:solidFill>
              <a:latin typeface="Roboto Bold"/>
            </a:endParaRPr>
          </a:p>
          <a:p>
            <a:pPr algn="l">
              <a:lnSpc>
                <a:spcPts val="3058"/>
              </a:lnSpc>
            </a:pPr>
            <a:endParaRPr lang="en-US" sz="2184" dirty="0">
              <a:solidFill>
                <a:srgbClr val="000000"/>
              </a:solidFill>
              <a:latin typeface="Roboto Bold"/>
            </a:endParaRPr>
          </a:p>
        </p:txBody>
      </p:sp>
      <p:pic>
        <p:nvPicPr>
          <p:cNvPr id="8" name="Grafik 7" descr="Ein Bild, das Text, Schrift, Screenshot enthält.&#10;&#10;Automatisch generierte Beschreibung">
            <a:extLst>
              <a:ext uri="{FF2B5EF4-FFF2-40B4-BE49-F238E27FC236}">
                <a16:creationId xmlns:a16="http://schemas.microsoft.com/office/drawing/2014/main" id="{D59079BF-C1B6-5A1D-DCCD-CC4AF0FBFE54}"/>
              </a:ext>
            </a:extLst>
          </p:cNvPr>
          <p:cNvPicPr>
            <a:picLocks noChangeAspect="1"/>
          </p:cNvPicPr>
          <p:nvPr/>
        </p:nvPicPr>
        <p:blipFill>
          <a:blip r:embed="rId3"/>
          <a:stretch>
            <a:fillRect/>
          </a:stretch>
        </p:blipFill>
        <p:spPr>
          <a:xfrm>
            <a:off x="193269" y="2196193"/>
            <a:ext cx="10436631" cy="4629150"/>
          </a:xfrm>
          <a:prstGeom prst="rect">
            <a:avLst/>
          </a:prstGeom>
        </p:spPr>
      </p:pic>
    </p:spTree>
    <p:extLst>
      <p:ext uri="{BB962C8B-B14F-4D97-AF65-F5344CB8AC3E}">
        <p14:creationId xmlns:p14="http://schemas.microsoft.com/office/powerpoint/2010/main" val="2237875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685</Words>
  <Application>Microsoft Macintosh PowerPoint</Application>
  <PresentationFormat>Benutzerdefiniert</PresentationFormat>
  <Paragraphs>91</Paragraphs>
  <Slides>16</Slides>
  <Notes>5</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16</vt:i4>
      </vt:variant>
    </vt:vector>
  </HeadingPairs>
  <TitlesOfParts>
    <vt:vector size="24" baseType="lpstr">
      <vt:lpstr>Aptos</vt:lpstr>
      <vt:lpstr>Arial</vt:lpstr>
      <vt:lpstr>Arimo Bold</vt:lpstr>
      <vt:lpstr>Calibri</vt:lpstr>
      <vt:lpstr>Mr Dafoe</vt:lpstr>
      <vt:lpstr>Roboto</vt:lpstr>
      <vt:lpstr>Roboto Bold</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Tim Oldörp</cp:lastModifiedBy>
  <cp:revision>2</cp:revision>
  <dcterms:modified xsi:type="dcterms:W3CDTF">2024-06-27T17:08:11Z</dcterms:modified>
</cp:coreProperties>
</file>